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323" r:id="rId4"/>
    <p:sldId id="324" r:id="rId5"/>
    <p:sldId id="284" r:id="rId6"/>
    <p:sldId id="327" r:id="rId7"/>
    <p:sldId id="290" r:id="rId8"/>
    <p:sldId id="293" r:id="rId9"/>
    <p:sldId id="294" r:id="rId10"/>
    <p:sldId id="285" r:id="rId11"/>
    <p:sldId id="289" r:id="rId12"/>
    <p:sldId id="280" r:id="rId13"/>
    <p:sldId id="296" r:id="rId14"/>
    <p:sldId id="297" r:id="rId15"/>
    <p:sldId id="298" r:id="rId16"/>
    <p:sldId id="299" r:id="rId17"/>
    <p:sldId id="300" r:id="rId18"/>
    <p:sldId id="325" r:id="rId19"/>
    <p:sldId id="326" r:id="rId20"/>
    <p:sldId id="317" r:id="rId21"/>
    <p:sldId id="322" r:id="rId22"/>
    <p:sldId id="315" r:id="rId23"/>
    <p:sldId id="320" r:id="rId24"/>
    <p:sldId id="311" r:id="rId25"/>
    <p:sldId id="312" r:id="rId26"/>
    <p:sldId id="321" r:id="rId27"/>
    <p:sldId id="32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E1B"/>
    <a:srgbClr val="4F4FFF"/>
    <a:srgbClr val="000000"/>
    <a:srgbClr val="009900"/>
    <a:srgbClr val="C04080"/>
    <a:srgbClr val="C34986"/>
    <a:srgbClr val="F2B800"/>
    <a:srgbClr val="EEC100"/>
    <a:srgbClr val="FFD009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55" autoAdjust="0"/>
    <p:restoredTop sz="94660"/>
  </p:normalViewPr>
  <p:slideViewPr>
    <p:cSldViewPr>
      <p:cViewPr>
        <p:scale>
          <a:sx n="50" d="100"/>
          <a:sy n="50" d="100"/>
        </p:scale>
        <p:origin x="-204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99E64A-FBF8-4E78-843C-F5C9011104DB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BD68B3-F467-4834-AEDA-4FC1C4220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6624F-4564-4954-BAB0-24600B921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58FA2-6F86-47EA-8F9B-CD31C7F1C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ED6B-67CF-4535-92A1-AFEB56D00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785A2-090C-471C-A682-BB6DDF0F7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563D9-8210-49F4-9195-5AD58B500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0A8A-1A25-4B83-89AF-707CC312A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3253-3295-4374-9505-47F664D8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4454-C55D-4902-8A0B-FB4E5BC36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71D09-4383-4991-9412-C80ED52B2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D636-58AB-486B-961A-9AE612E71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CDA30-8C9A-42E3-B783-0E5DA0518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C719A07-37B3-4375-AAEF-817897BC0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C:\Documents and Settings\теска\Рабочий стол\korab3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2714620"/>
            <a:ext cx="16407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Великие географические открытия</a:t>
            </a:r>
            <a:endParaRPr lang="ru-RU" dirty="0" smtClean="0">
              <a:solidFill>
                <a:schemeClr val="hlink"/>
              </a:solidFill>
            </a:endParaRPr>
          </a:p>
        </p:txBody>
      </p:sp>
      <p:pic>
        <p:nvPicPr>
          <p:cNvPr id="7" name="Picture 22" descr="C:\Documents and Settings\теска\Рабочий стол\korab3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000891" y="1571612"/>
            <a:ext cx="29804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743200"/>
            <a:ext cx="8229600" cy="411480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             </a:t>
            </a:r>
            <a:r>
              <a:rPr lang="ru-RU" sz="2400" dirty="0" smtClean="0">
                <a:latin typeface="Calibri" pitchFamily="34" charset="0"/>
              </a:rPr>
              <a:t>Высадка Колумба в Америке </a:t>
            </a:r>
          </a:p>
          <a:p>
            <a:pPr>
              <a:buFontTx/>
              <a:buNone/>
              <a:defRPr/>
            </a:pPr>
            <a:r>
              <a:rPr lang="ru-RU" sz="2100" i="1" dirty="0" smtClean="0">
                <a:solidFill>
                  <a:srgbClr val="000000"/>
                </a:solidFill>
              </a:rPr>
              <a:t>                           </a:t>
            </a:r>
            <a:r>
              <a:rPr lang="ru-RU" sz="2100" i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</a:rPr>
              <a:t>Дж. </a:t>
            </a:r>
            <a:r>
              <a:rPr lang="ru-RU" sz="2100" i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</a:rPr>
              <a:t>Вандерлин</a:t>
            </a:r>
            <a:r>
              <a:rPr lang="ru-RU" sz="2100" i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</a:rPr>
              <a:t>  1847 г</a:t>
            </a:r>
            <a:endParaRPr lang="ru-RU" sz="2100" i="1" dirty="0"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8382000" cy="542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latin typeface="Calibri" pitchFamily="34" charset="0"/>
              </a:rPr>
              <a:t>Испания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85938"/>
          <a:ext cx="9144000" cy="490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926"/>
                <a:gridCol w="1571636"/>
                <a:gridCol w="46434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Фамилия путешественника</a:t>
                      </a:r>
                      <a:endParaRPr lang="ru-RU" sz="2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Дата</a:t>
                      </a:r>
                      <a:endParaRPr lang="ru-RU" sz="2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Открытия</a:t>
                      </a:r>
                      <a:endParaRPr lang="ru-RU" sz="2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Христофор Колумб</a:t>
                      </a:r>
                      <a:endParaRPr lang="ru-RU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1492 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indent="457200"/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 поисках западного пути в Индию, открыл  Америку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Алонсо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де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Охеда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и 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Америго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Веспуччи</a:t>
                      </a:r>
                      <a:endParaRPr lang="ru-RU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1499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Проследовали по пути Колумба: открыли берег Гвианы, устье реки Ориноко и бухту, названную за сходство с Лагуной "малой Венецией".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2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Фернан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Магеллан</a:t>
                      </a:r>
                    </a:p>
                    <a:p>
                      <a:pPr algn="ctr"/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и </a:t>
                      </a:r>
                    </a:p>
                    <a:p>
                      <a:pPr algn="ctr"/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Себастьян </a:t>
                      </a:r>
                      <a:r>
                        <a:rPr lang="ru-RU" sz="22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Элькано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1519—1522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Осуществили первое кругосветное путешествие. Впервые было доказано, что Земля имеет форму шара, и получены первые  сведения о ее размерах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indent="457200"/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C:\Documents and Settings\теска\Рабочий стол\26 2 похо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 descr="C:\Documents and Settings\теска\Рабочий стол\26 3 похо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 descr="C:\Documents and Settings\теска\Рабочий стол\26 4 похо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 descr="C:\Documents and Settings\теска\Рабочий стол\25 бальбо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2" descr="C:\Documents and Settings\теска\Рабочий стол\23весп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latin typeface="Calibri" pitchFamily="34" charset="0"/>
              </a:rPr>
              <a:t>Португалия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05000"/>
          <a:ext cx="9144000" cy="5074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926"/>
                <a:gridCol w="1571636"/>
                <a:gridCol w="46434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Фамилия путешественника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Дата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Открытия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Бартоломеу</a:t>
                      </a:r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3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Диаш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1487—1488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Плывя вдоль западного побережья Африки, достиг ее южного края и сделал возможным  дальнейший путь через Индийский океан в Индию</a:t>
                      </a:r>
                    </a:p>
                    <a:p>
                      <a:endParaRPr lang="ru-RU" sz="2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Васко</a:t>
                      </a:r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да Гама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1497—1499 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Открыл морской путь из Европы в страны  Востока вокруг Африки и дальше через Индийский океан, достигнув в 1498 г. западного побережья Индии</a:t>
                      </a:r>
                    </a:p>
                    <a:p>
                      <a:endParaRPr lang="ru-RU" sz="2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C:\Documents and Settings\теска\Рабочий стол\33исх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 descr="C:\Documents and Settings\теска\Рабочий стол\32исх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30" name="Picture 6" descr="C:\Documents and Settings\теска\Рабочий стол\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Англия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05000"/>
          <a:ext cx="9144000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926"/>
                <a:gridCol w="1571636"/>
                <a:gridCol w="46434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Фамилия путешественника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Дата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Открытия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Френсис Дрейк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1577—1580 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 Осуществил второе кругосветное путешествие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3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Генри Гудзон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ru-RU" sz="19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1607—1611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 В поисках северо-западного и северо-восточного проходов из Атлантического в Тихий океан осуществил четыре экспедиции в арктические моря.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В Северной Америке открыл  реку, залив и пролив, которые были названы  его именем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C:\Documents and Settings\теска\Рабочий стол\43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87563" y="-828675"/>
            <a:ext cx="6218237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3" descr="C:\Documents and Settings\теска\Рабочий стол\43б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7563" y="-828675"/>
            <a:ext cx="6218237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4" descr="C:\Documents and Settings\теска\Рабочий стол\43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87563" y="-828675"/>
            <a:ext cx="6218237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Picture 5" descr="C:\Documents and Settings\теска\Рабочий стол\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87563" y="-828675"/>
            <a:ext cx="6218237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8" descr="C:\Documents and Settings\теска\Рабочий стол\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87563" y="-828675"/>
            <a:ext cx="6218237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 smtClean="0">
                <a:latin typeface="Calibri" pitchFamily="34" charset="0"/>
              </a:rPr>
              <a:t>Первые колониальные империи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</a:rPr>
              <a:t>Колониальная империя</a:t>
            </a:r>
            <a:r>
              <a:rPr lang="ru-RU" sz="2400" dirty="0" smtClean="0">
                <a:latin typeface="Calibri" pitchFamily="34" charset="0"/>
              </a:rPr>
              <a:t>  </a:t>
            </a:r>
            <a:r>
              <a:rPr lang="ru-RU" sz="2400" b="1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?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— государство, владеющее колониями.</a:t>
            </a:r>
          </a:p>
          <a:p>
            <a:pPr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</a:rPr>
              <a:t>Колония</a:t>
            </a:r>
            <a:r>
              <a:rPr lang="ru-RU" sz="2400" dirty="0" smtClean="0">
                <a:latin typeface="Calibri" pitchFamily="34" charset="0"/>
              </a:rPr>
              <a:t>   </a:t>
            </a:r>
            <a:r>
              <a:rPr lang="ru-RU" sz="2400" b="1" dirty="0" smtClean="0">
                <a:latin typeface="Calibri" pitchFamily="34" charset="0"/>
              </a:rPr>
              <a:t>?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— зависимая территория, находящаяся во власти другого государства или метрополии. Метрополия  — ядро колониальной империи, государство, захватившее  определенные территории и превратившее их в свои колонии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00" y="288000"/>
            <a:ext cx="7672959" cy="4144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4463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bg2"/>
                </a:solidFill>
                <a:latin typeface="Calibri" pitchFamily="34" charset="0"/>
              </a:rPr>
              <a:t>Первые колониальные империи</a:t>
            </a:r>
            <a:endParaRPr lang="ru-RU" sz="36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5643562" cy="2571750"/>
          </a:xfrm>
        </p:spPr>
        <p:txBody>
          <a:bodyPr/>
          <a:lstStyle/>
          <a:p>
            <a:pPr marL="72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На землях Нового Света строились </a:t>
            </a:r>
          </a:p>
          <a:p>
            <a:pPr marL="72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крепости,  основывались поселения для переселенцев из Испании, Португалии, прокладывались пути, создавались  плантации сахарного тростника</a:t>
            </a:r>
          </a:p>
          <a:p>
            <a:pPr>
              <a:buFontTx/>
              <a:buNone/>
              <a:defRPr/>
            </a:pPr>
            <a:endParaRPr lang="ru-RU" sz="2400" dirty="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1571625"/>
            <a:ext cx="3000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357188" y="4143375"/>
            <a:ext cx="8643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 indent="342900"/>
            <a:endParaRPr lang="ru-RU" sz="2400"/>
          </a:p>
          <a:p>
            <a:pPr marL="71438" indent="342900"/>
            <a:r>
              <a:rPr lang="ru-RU" sz="2400">
                <a:latin typeface="Calibri" pitchFamily="34" charset="0"/>
              </a:rPr>
              <a:t>Эрнандо Кортес с  с крошечным отрядом солдат обманом и коварством покоряет громадную страну ацтеков  Мексику и захватывает добычу, перед которой меркнут сокровища любого из европейских королей,- золото верховного вождя ацтеков Монтесумы.</a:t>
            </a:r>
            <a:endParaRPr lang="ru-RU" sz="2300">
              <a:latin typeface="Calibri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376488" y="1403350"/>
            <a:ext cx="785812" cy="18097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600450" y="1403350"/>
            <a:ext cx="785813" cy="180975"/>
          </a:xfrm>
          <a:prstGeom prst="rightArrow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2000250" y="1143000"/>
            <a:ext cx="446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4392613" y="1116013"/>
            <a:ext cx="446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489" grpId="0"/>
      <p:bldP spid="204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4463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bg2"/>
                </a:solidFill>
                <a:latin typeface="Calibri" pitchFamily="34" charset="0"/>
              </a:rPr>
              <a:t>Первые колониальные империи</a:t>
            </a:r>
            <a:endParaRPr lang="ru-RU" sz="36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000" y="1332000"/>
            <a:ext cx="7467600" cy="323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500063" y="5184775"/>
            <a:ext cx="8286750" cy="115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438" indent="342900">
              <a:defRPr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Испанцы подвергли варварскому уничтожению самобытную,  достигшую высокого развития культуру ацтеков, разграбили и разрушили их великолепную столицу —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Теночтитлан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2160588" y="4643438"/>
            <a:ext cx="417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Карта похода Кортеса 1519—1521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46" name="Rectangle 4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1125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/>
              <a:t> </a:t>
            </a:r>
            <a:r>
              <a:rPr lang="ru-RU" sz="3100" dirty="0" smtClean="0">
                <a:latin typeface="Calibri" pitchFamily="34" charset="0"/>
              </a:rPr>
              <a:t>Предпосылки Великих географических открытий</a:t>
            </a:r>
            <a:endParaRPr lang="en-US" sz="31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57313"/>
          <a:ext cx="9144000" cy="576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0232"/>
                <a:gridCol w="7143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Предпосылки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Политические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Европе образовались  централизованные государства. Они имели средства для  для снаряжения и финансирования заокеанских путешествий  (Испания,  Англия, Франция и Португалия).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Религиозные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Католическая церковь  приветствовала  покорение новых земель.  </a:t>
                      </a:r>
                      <a:r>
                        <a:rPr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обращение  в </a:t>
                      </a:r>
                      <a:r>
                        <a:rPr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христианскую  веру.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   Социально-экономические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 мелкого испанского и португальского дворянства,  объединявшего военный опыт со стремлением наживы и религиозным фанатизмом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0" dirty="0" smtClean="0"/>
                    </a:p>
                    <a:p>
                      <a:pPr algn="ctr"/>
                      <a:r>
                        <a:rPr lang="ru-RU" sz="2000" b="0" dirty="0" smtClean="0"/>
                        <a:t>Научные </a:t>
                      </a:r>
                      <a:r>
                        <a:rPr lang="ru-RU" sz="2000" b="0" baseline="0" dirty="0" smtClean="0"/>
                        <a:t> и технические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Достижения в географии, астрономии, новые и усовершенствованные   навигационные приборы   (морской компас, астролябия), карты (морская компасная карта), новые типы морских кораблей (трехмачтовая каравелла)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Историко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20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графические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Новая ситуация, сложившаяся в Передней Азии: установление турецкого господства в Восточном Средиземноморье. Огромные потери в торговле европейских стран с Востоком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0800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508" name="Picture 7" descr="C:\Documents and Settings\теска\Рабочий стол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63" y="-142875"/>
            <a:ext cx="20113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C:\Documents and Settings\теска\Рабочий стол\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428604"/>
            <a:ext cx="19383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C:\Documents and Settings\теска\Рабочий стол\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520" y="1142984"/>
            <a:ext cx="2020713" cy="14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C:\Documents and Settings\теска\Рабочий стол\Рисунок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2357430"/>
            <a:ext cx="215741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C:\Documents and Settings\теска\Рабочий стол\Рисунок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72264" y="1142984"/>
            <a:ext cx="20716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2" descr="C:\Documents and Settings\теска\Рабочий стол\800px-Maya-Maske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09079" y="3429000"/>
            <a:ext cx="2234921" cy="1676191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287338" y="4932363"/>
            <a:ext cx="8858250" cy="733425"/>
          </a:xfrm>
        </p:spPr>
        <p:txBody>
          <a:bodyPr/>
          <a:lstStyle/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latin typeface="Calibri" pitchFamily="34" charset="0"/>
              </a:rPr>
              <a:t>В 1531—1533 гг. с таким же варварством был разграблен и уничтожен испанцами другой очаг  древней культуры Америки — культуры инков. Ими была захвачена огромная территория, на которой в  сейчас размещаются три государства — Эквадор, Боливия и Перу.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428625" y="642938"/>
            <a:ext cx="8286750" cy="5572125"/>
          </a:xfrm>
          <a:prstGeom prst="snip1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31" name="TextBox 10"/>
          <p:cNvSpPr txBox="1">
            <a:spLocks noChangeArrowheads="1"/>
          </p:cNvSpPr>
          <p:nvPr/>
        </p:nvSpPr>
        <p:spPr bwMode="auto">
          <a:xfrm>
            <a:off x="714375" y="642938"/>
            <a:ext cx="75009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42875" eaLnBrk="0" hangingPunct="0">
              <a:lnSpc>
                <a:spcPts val="3000"/>
              </a:lnSpc>
            </a:pPr>
            <a:endParaRPr lang="ru-RU" sz="2200" dirty="0">
              <a:solidFill>
                <a:srgbClr val="000073"/>
              </a:solidFill>
              <a:latin typeface="Adventure" pitchFamily="2" charset="0"/>
              <a:cs typeface="Times New Roman" pitchFamily="18" charset="0"/>
            </a:endParaRPr>
          </a:p>
          <a:p>
            <a:pPr indent="142875" eaLnBrk="0" hangingPunct="0">
              <a:lnSpc>
                <a:spcPts val="3000"/>
              </a:lnSpc>
            </a:pPr>
            <a:r>
              <a:rPr lang="ru-RU" sz="2200" dirty="0">
                <a:solidFill>
                  <a:srgbClr val="000073"/>
                </a:solidFill>
                <a:latin typeface="Adventure" pitchFamily="2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592E1B"/>
                </a:solidFill>
                <a:latin typeface="Adventure" pitchFamily="2" charset="0"/>
                <a:cs typeface="Times New Roman" pitchFamily="18" charset="0"/>
              </a:rPr>
              <a:t>Пишу о том, чему сам был свидетелем. Во время моего пребывания там за три или четыре месяца от голода умерли более семи </a:t>
            </a:r>
            <a:r>
              <a:rPr lang="ru-RU" sz="2200" dirty="0">
                <a:solidFill>
                  <a:srgbClr val="592E1B"/>
                </a:solidFill>
                <a:latin typeface="Adventure" pitchFamily="2" charset="0"/>
              </a:rPr>
              <a:t>тысяч детей, родителей которых загнали в рудники. . . Носильщикам, скованным одной цепью, приходилось проделывать путь в сто-двести миль с тремя-четырьмя арробами на плечах (около пятидесяти килограммов); бывало, что после такого пути из четырех тысяч индейцев домой возвращалось человек пять-шесть, остальные умирали в пути. Тем, кто падал с ног, испанцы отсекали голову, чтобы не возиться с шейными оковами. . .»</a:t>
            </a:r>
          </a:p>
          <a:p>
            <a:pPr indent="142875" eaLnBrk="0" hangingPunct="0"/>
            <a:endParaRPr lang="ru-RU" sz="2000" dirty="0"/>
          </a:p>
        </p:txBody>
      </p: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5857875" y="52149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     </a:t>
            </a:r>
            <a:r>
              <a:rPr lang="ru-RU" i="1" dirty="0">
                <a:solidFill>
                  <a:srgbClr val="592E1B"/>
                </a:solidFill>
              </a:rPr>
              <a:t>Лас </a:t>
            </a:r>
            <a:r>
              <a:rPr lang="ru-RU" i="1" dirty="0" err="1">
                <a:solidFill>
                  <a:srgbClr val="592E1B"/>
                </a:solidFill>
              </a:rPr>
              <a:t>Касас</a:t>
            </a:r>
            <a:endParaRPr lang="ru-RU" i="1" dirty="0">
              <a:solidFill>
                <a:srgbClr val="592E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0"/>
            <a:ext cx="5214938" cy="4143375"/>
          </a:xfrm>
        </p:spPr>
        <p:txBody>
          <a:bodyPr/>
          <a:lstStyle/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200" dirty="0" smtClean="0"/>
              <a:t>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300" dirty="0" smtClean="0"/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latin typeface="Calibri" pitchFamily="34" charset="0"/>
              </a:rPr>
              <a:t>Испанцы превращали индейцев в рабов, а когда последние начали вымирать от тяжелой работы, стали завозить </a:t>
            </a:r>
            <a:r>
              <a:rPr lang="ru-RU" sz="2300" dirty="0" err="1" smtClean="0">
                <a:latin typeface="Calibri" pitchFamily="34" charset="0"/>
              </a:rPr>
              <a:t>негров-рабов</a:t>
            </a:r>
            <a:r>
              <a:rPr lang="ru-RU" sz="2300" dirty="0" smtClean="0">
                <a:latin typeface="Calibri" pitchFamily="34" charset="0"/>
              </a:rPr>
              <a:t> из Африки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300" dirty="0" smtClean="0">
              <a:latin typeface="Calibri" pitchFamily="34" charset="0"/>
            </a:endParaRP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latin typeface="Calibri" pitchFamily="34" charset="0"/>
              </a:rPr>
              <a:t>Ежегодно из Нового Света в Испанию отправлялись две флотилии с драгоценными металлами — «серебряный флот» и «золотой флот».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300" dirty="0" smtClean="0">
              <a:latin typeface="Calibri" pitchFamily="34" charset="0"/>
            </a:endParaRP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latin typeface="Calibri" pitchFamily="34" charset="0"/>
              </a:rPr>
              <a:t> Испанская колониальная империя — самая крупная в то время в мире — делилась на два вице- королевства — Новую Испанию (Мексику) и Перу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300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00" y="785796"/>
            <a:ext cx="3472434" cy="530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143625" y="6286500"/>
            <a:ext cx="2144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Автор неизвестен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4643437" cy="4114800"/>
          </a:xfrm>
        </p:spPr>
        <p:txBody>
          <a:bodyPr/>
          <a:lstStyle/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Обострилась борьба между двумя великими соперниками, двумя морскими державами.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 На составленной карте  вновь открытых пересекающая вертикальная линия, намеченная римским папой, разделяла Новый Свет на владения Испании и Португалии.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37891" name="Picture 3" descr="C:\Documents and Settings\теска\Рабочий стол\сканирова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00" y="-36000"/>
            <a:ext cx="3460821" cy="6840687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6000750" y="1000125"/>
            <a:ext cx="1571625" cy="1071563"/>
          </a:xfrm>
          <a:prstGeom prst="straightConnector1">
            <a:avLst/>
          </a:prstGeom>
          <a:ln w="825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Calibri" pitchFamily="34" charset="0"/>
              </a:rPr>
              <a:t>Результаты Великих географических открытий</a:t>
            </a:r>
            <a:endParaRPr lang="en-US" sz="3200" dirty="0">
              <a:latin typeface="Calibri" pitchFamily="34" charset="0"/>
            </a:endParaRPr>
          </a:p>
        </p:txBody>
      </p:sp>
      <p:sp useBgFill="1"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9200" y="1970088"/>
            <a:ext cx="6653213" cy="1331912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Tahoma" charset="0"/>
            </a:endParaRPr>
          </a:p>
        </p:txBody>
      </p:sp>
      <p:sp useBgFill="1">
        <p:nvSpPr>
          <p:cNvPr id="14341" name="AutoShape 5"/>
          <p:cNvSpPr>
            <a:spLocks noChangeArrowheads="1"/>
          </p:cNvSpPr>
          <p:nvPr/>
        </p:nvSpPr>
        <p:spPr bwMode="gray">
          <a:xfrm>
            <a:off x="1214438" y="4000500"/>
            <a:ext cx="6653212" cy="2195513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23963" y="1547813"/>
            <a:ext cx="6588125" cy="431800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33500" y="3635375"/>
            <a:ext cx="6475413" cy="36353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pic>
        <p:nvPicPr>
          <p:cNvPr id="25607" name="Picture 9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6350" y="2012950"/>
            <a:ext cx="6746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2063" y="4041775"/>
            <a:ext cx="6746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476375" y="1743075"/>
            <a:ext cx="6048375" cy="468313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0"/>
              </a:spcBef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Изменились представления европейцев о мире</a:t>
            </a:r>
          </a:p>
        </p:txBody>
      </p:sp>
      <p:sp>
        <p:nvSpPr>
          <p:cNvPr id="23562" name="AutoShape 14"/>
          <p:cNvSpPr>
            <a:spLocks noChangeArrowheads="1"/>
          </p:cNvSpPr>
          <p:nvPr/>
        </p:nvSpPr>
        <p:spPr bwMode="gray">
          <a:xfrm>
            <a:off x="1584325" y="3779838"/>
            <a:ext cx="5903913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gray">
          <a:xfrm>
            <a:off x="1643063" y="2214563"/>
            <a:ext cx="6019800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200" dirty="0">
                <a:latin typeface="Calibri" pitchFamily="34" charset="0"/>
              </a:rPr>
              <a:t>Известная европейцам территория Земли увеличилась в шесть раз.  Было открыто почти 60 % всей земной поверхности</a:t>
            </a:r>
          </a:p>
          <a:p>
            <a:pPr eaLnBrk="0" hangingPunct="0"/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23564" name="Text Box 17"/>
          <p:cNvSpPr txBox="1">
            <a:spLocks noChangeArrowheads="1"/>
          </p:cNvSpPr>
          <p:nvPr/>
        </p:nvSpPr>
        <p:spPr bwMode="gray">
          <a:xfrm>
            <a:off x="1357313" y="4291013"/>
            <a:ext cx="6357937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Calibri" pitchFamily="34" charset="0"/>
              </a:rPr>
              <a:t>Торговые пути переместились из внутренних морей в океаны. Утратили значение  торговые центры — Венеция и Генуя, Бремен и Любек. Центрами мировой торговли стали океанские порты: Лиссабон, Севилья и Антверпен, Лондон и Амстердам. Началось формирование мирового рынка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571625" y="3789363"/>
            <a:ext cx="6000750" cy="7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200" dirty="0">
                <a:solidFill>
                  <a:srgbClr val="FFD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Возникновение и развитие мировой торговли</a:t>
            </a:r>
          </a:p>
          <a:p>
            <a:pPr algn="ctr">
              <a:lnSpc>
                <a:spcPct val="120000"/>
              </a:lnSpc>
              <a:defRPr/>
            </a:pPr>
            <a:endParaRPr lang="en-US" b="1" dirty="0">
              <a:solidFill>
                <a:schemeClr val="hlink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9" name="AutoShape 3"/>
          <p:cNvSpPr>
            <a:spLocks noChangeArrowheads="1"/>
          </p:cNvSpPr>
          <p:nvPr/>
        </p:nvSpPr>
        <p:spPr bwMode="gray">
          <a:xfrm>
            <a:off x="1143000" y="1000125"/>
            <a:ext cx="6889750" cy="1511300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Tahoma" charset="0"/>
            </a:endParaRPr>
          </a:p>
        </p:txBody>
      </p:sp>
      <p:sp useBgFill="1">
        <p:nvSpPr>
          <p:cNvPr id="14340" name="AutoShape 4"/>
          <p:cNvSpPr>
            <a:spLocks noChangeArrowheads="1"/>
          </p:cNvSpPr>
          <p:nvPr/>
        </p:nvSpPr>
        <p:spPr bwMode="gray">
          <a:xfrm>
            <a:off x="1143000" y="3071813"/>
            <a:ext cx="6921500" cy="1296987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Tahoma" charset="0"/>
            </a:endParaRPr>
          </a:p>
        </p:txBody>
      </p:sp>
      <p:sp useBgFill="1">
        <p:nvSpPr>
          <p:cNvPr id="14341" name="AutoShape 5"/>
          <p:cNvSpPr>
            <a:spLocks noChangeArrowheads="1"/>
          </p:cNvSpPr>
          <p:nvPr/>
        </p:nvSpPr>
        <p:spPr bwMode="gray">
          <a:xfrm>
            <a:off x="1143000" y="5000625"/>
            <a:ext cx="6989763" cy="1403350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D009"/>
              </a:solidFill>
              <a:latin typeface="Tahoma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68425" y="2519363"/>
            <a:ext cx="6515100" cy="54133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252000" tIns="432000" rIns="288000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20788" y="630238"/>
            <a:ext cx="6762750" cy="36353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33500" y="4635500"/>
            <a:ext cx="6669088" cy="36353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81FF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D009"/>
              </a:solidFill>
              <a:latin typeface="Tahoma" charset="0"/>
            </a:endParaRPr>
          </a:p>
        </p:txBody>
      </p:sp>
      <p:pic>
        <p:nvPicPr>
          <p:cNvPr id="26632" name="Picture 9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0150" y="1042988"/>
            <a:ext cx="7016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3800" y="3117850"/>
            <a:ext cx="7683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625" y="5041900"/>
            <a:ext cx="7080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630363" y="773113"/>
            <a:ext cx="6022975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200" spc="-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Начало создания первых колониальных империй</a:t>
            </a:r>
          </a:p>
        </p:txBody>
      </p:sp>
      <p:sp>
        <p:nvSpPr>
          <p:cNvPr id="24588" name="AutoShape 13"/>
          <p:cNvSpPr>
            <a:spLocks noChangeArrowheads="1"/>
          </p:cNvSpPr>
          <p:nvPr/>
        </p:nvSpPr>
        <p:spPr bwMode="gray">
          <a:xfrm>
            <a:off x="1627188" y="2863850"/>
            <a:ext cx="6024562" cy="498475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gray">
          <a:xfrm>
            <a:off x="1584325" y="4778375"/>
            <a:ext cx="6156325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D009"/>
              </a:solidFill>
              <a:latin typeface="Tahoma" charset="0"/>
            </a:endParaRPr>
          </a:p>
        </p:txBody>
      </p:sp>
      <p:sp>
        <p:nvSpPr>
          <p:cNvPr id="26638" name="Text Box 15"/>
          <p:cNvSpPr txBox="1">
            <a:spLocks noChangeArrowheads="1"/>
          </p:cNvSpPr>
          <p:nvPr/>
        </p:nvSpPr>
        <p:spPr bwMode="gray">
          <a:xfrm>
            <a:off x="1643063" y="1214438"/>
            <a:ext cx="6019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Calibri" pitchFamily="34" charset="0"/>
              </a:rPr>
              <a:t>Ограбление и уничтожение местного населения, гибель от болезней, принесенных завоевателями, уничтожение памятников древних культур народов Азии, Африки и Америки</a:t>
            </a:r>
          </a:p>
          <a:p>
            <a:pPr eaLnBrk="0" hangingPunct="0"/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gray">
          <a:xfrm>
            <a:off x="1357313" y="3357563"/>
            <a:ext cx="6477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Calibri" pitchFamily="34" charset="0"/>
              </a:rPr>
              <a:t>Поступление  золота  вызвало в Европе «</a:t>
            </a:r>
            <a:r>
              <a:rPr lang="ru-RU" sz="2000" i="1" dirty="0">
                <a:latin typeface="Calibri" pitchFamily="34" charset="0"/>
              </a:rPr>
              <a:t>революцию цен» — </a:t>
            </a:r>
            <a:r>
              <a:rPr lang="ru-RU" sz="2000" dirty="0">
                <a:latin typeface="Calibri" pitchFamily="34" charset="0"/>
              </a:rPr>
              <a:t>обесценивание денег из-за падения стоимости  золота и роста цен на товары первой необходимости</a:t>
            </a:r>
            <a:endParaRPr lang="en-US" sz="2000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gray">
          <a:xfrm>
            <a:off x="1543050" y="5291138"/>
            <a:ext cx="6140450" cy="13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Calibri" pitchFamily="34" charset="0"/>
              </a:rPr>
              <a:t>Голландцы изобрели штурвал. Корабли - четырехмачтовые испанские галеоны, трехмачтовые португальские каравеллы и голландские </a:t>
            </a:r>
            <a:r>
              <a:rPr lang="ru-RU" sz="2000" dirty="0" err="1">
                <a:latin typeface="Calibri" pitchFamily="34" charset="0"/>
              </a:rPr>
              <a:t>флойты</a:t>
            </a:r>
            <a:r>
              <a:rPr lang="ru-RU" sz="2000" dirty="0">
                <a:latin typeface="Calibri" pitchFamily="34" charset="0"/>
              </a:rPr>
              <a:t>. </a:t>
            </a:r>
          </a:p>
          <a:p>
            <a:pPr eaLnBrk="0" hangingPunct="0"/>
            <a:endParaRPr lang="en-US" sz="1900" dirty="0">
              <a:solidFill>
                <a:srgbClr val="FFD009"/>
              </a:solidFill>
            </a:endParaRPr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2008188" y="2873375"/>
            <a:ext cx="5232400" cy="47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Обесценивание денег</a:t>
            </a:r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1428750" y="4789488"/>
            <a:ext cx="6276975" cy="69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Усовершенствование технической базы мореходства</a:t>
            </a:r>
          </a:p>
          <a:p>
            <a:pPr algn="ctr">
              <a:lnSpc>
                <a:spcPct val="120000"/>
              </a:lnSpc>
              <a:defRPr/>
            </a:pPr>
            <a:endParaRPr lang="en-US" b="1" dirty="0">
              <a:solidFill>
                <a:srgbClr val="FFD009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4" grpId="0" animBg="1"/>
      <p:bldP spid="24588" grpId="0" animBg="1"/>
      <p:bldP spid="32782" grpId="0" animBg="1"/>
      <p:bldP spid="24591" grpId="0"/>
      <p:bldP spid="24592" grpId="0"/>
      <p:bldP spid="32786" grpId="0"/>
      <p:bldP spid="327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5143500" cy="57340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Мореплаватель, который не ступал на корабль.</a:t>
            </a:r>
          </a:p>
          <a:p>
            <a:pPr>
              <a:buFontTx/>
              <a:buNone/>
              <a:defRPr/>
            </a:pPr>
            <a:endParaRPr lang="ru-RU" sz="2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FFC000"/>
                </a:solidFill>
                <a:latin typeface="Calibri" pitchFamily="34" charset="0"/>
              </a:rPr>
              <a:t>Тот, которому континент преградил путь</a:t>
            </a:r>
          </a:p>
          <a:p>
            <a:pPr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Почему не Колумбия,  а Америка ?</a:t>
            </a:r>
          </a:p>
          <a:p>
            <a:pPr>
              <a:buFontTx/>
              <a:buNone/>
              <a:defRPr/>
            </a:pPr>
            <a:endParaRPr lang="ru-RU" sz="2400" dirty="0" smtClean="0">
              <a:solidFill>
                <a:srgbClr val="C34986"/>
              </a:solidFill>
              <a:latin typeface="Calibri" pitchFamily="34" charset="0"/>
            </a:endParaRPr>
          </a:p>
          <a:p>
            <a:pPr>
              <a:buFontTx/>
              <a:buNone/>
              <a:defRPr/>
            </a:pPr>
            <a:endParaRPr lang="ru-RU" sz="2400" dirty="0" smtClean="0">
              <a:solidFill>
                <a:srgbClr val="C34986"/>
              </a:solidFill>
              <a:latin typeface="Calibri" pitchFamily="34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C34986"/>
                </a:solidFill>
                <a:latin typeface="Calibri" pitchFamily="34" charset="0"/>
              </a:rPr>
              <a:t>Первый англичанин, совершивший кругосветное путешествие</a:t>
            </a:r>
          </a:p>
          <a:p>
            <a:pPr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Рыцарский титул пирату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solidFill>
                <a:srgbClr val="C34986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solidFill>
                  <a:srgbClr val="FFFF00"/>
                </a:solidFill>
                <a:latin typeface="Calibri" pitchFamily="34" charset="0"/>
              </a:rPr>
              <a:t>«Санта-Мария», «</a:t>
            </a:r>
            <a:r>
              <a:rPr lang="ru-RU" sz="2300" dirty="0" err="1" smtClean="0">
                <a:solidFill>
                  <a:srgbClr val="FFFF00"/>
                </a:solidFill>
                <a:latin typeface="Calibri" pitchFamily="34" charset="0"/>
              </a:rPr>
              <a:t>Нинья</a:t>
            </a:r>
            <a:r>
              <a:rPr lang="ru-RU" sz="2300" dirty="0" smtClean="0">
                <a:solidFill>
                  <a:srgbClr val="FFFF00"/>
                </a:solidFill>
                <a:latin typeface="Calibri" pitchFamily="34" charset="0"/>
              </a:rPr>
              <a:t>»  «Пинта»?</a:t>
            </a:r>
            <a:endParaRPr lang="ru-RU" sz="23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71438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1285875"/>
            <a:ext cx="9493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3857628"/>
            <a:ext cx="936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>
            <a:hlinkClick r:id="rId5" action="ppaction://hlinksldjump"/>
          </p:cNvPr>
          <p:cNvSpPr/>
          <p:nvPr/>
        </p:nvSpPr>
        <p:spPr>
          <a:xfrm>
            <a:off x="5328000" y="432000"/>
            <a:ext cx="571504" cy="50006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>
            <a:hlinkClick r:id="rId5" action="ppaction://hlinksldjump"/>
          </p:cNvPr>
          <p:cNvSpPr/>
          <p:nvPr/>
        </p:nvSpPr>
        <p:spPr>
          <a:xfrm>
            <a:off x="5328000" y="1643050"/>
            <a:ext cx="571504" cy="500066"/>
          </a:xfrm>
          <a:prstGeom prst="ellipse">
            <a:avLst/>
          </a:prstGeom>
          <a:solidFill>
            <a:srgbClr val="F2B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>
            <a:hlinkClick r:id="rId5" action="ppaction://hlinksldjump"/>
          </p:cNvPr>
          <p:cNvSpPr/>
          <p:nvPr/>
        </p:nvSpPr>
        <p:spPr>
          <a:xfrm>
            <a:off x="5328000" y="4140000"/>
            <a:ext cx="571504" cy="500066"/>
          </a:xfrm>
          <a:prstGeom prst="ellipse">
            <a:avLst/>
          </a:prstGeom>
          <a:solidFill>
            <a:srgbClr val="C04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>
            <a:hlinkClick r:id="rId5" action="ppaction://hlinksldjump"/>
          </p:cNvPr>
          <p:cNvSpPr/>
          <p:nvPr/>
        </p:nvSpPr>
        <p:spPr>
          <a:xfrm>
            <a:off x="5328000" y="5292000"/>
            <a:ext cx="571504" cy="50006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286512" y="5364000"/>
            <a:ext cx="285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>
                <a:latin typeface="Calibri" pitchFamily="34" charset="0"/>
              </a:rPr>
              <a:t>Сэру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Фрэнсису</a:t>
            </a:r>
            <a:r>
              <a:rPr lang="ru-RU" dirty="0" smtClean="0">
                <a:latin typeface="Calibri" pitchFamily="34" charset="0"/>
              </a:rPr>
              <a:t>     </a:t>
            </a:r>
            <a:r>
              <a:rPr lang="ru-RU" dirty="0">
                <a:latin typeface="Calibri" pitchFamily="34" charset="0"/>
              </a:rPr>
              <a:t>Дрейку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7875" y="285750"/>
            <a:ext cx="192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Генрих Мореплаватель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27875" y="1547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Христофор Колумб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27875" y="3995738"/>
            <a:ext cx="16850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 smtClean="0"/>
          </a:p>
          <a:p>
            <a:r>
              <a:rPr lang="ru-RU" dirty="0" err="1" smtClean="0">
                <a:latin typeface="Calibri" pitchFamily="34" charset="0"/>
              </a:rPr>
              <a:t>Фрэнсис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Дрейк</a:t>
            </a:r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5328000" y="2880000"/>
            <a:ext cx="571504" cy="50006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929322" y="2428868"/>
            <a:ext cx="321467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u="sng" dirty="0" smtClean="0">
                <a:latin typeface="Calibri" pitchFamily="34" charset="0"/>
              </a:rPr>
              <a:t>Г</a:t>
            </a:r>
            <a:r>
              <a:rPr lang="ru-RU" sz="1300" dirty="0" smtClean="0">
                <a:latin typeface="Calibri" pitchFamily="34" charset="0"/>
              </a:rPr>
              <a:t>еографы </a:t>
            </a:r>
            <a:r>
              <a:rPr lang="ru-RU" sz="1300" dirty="0" err="1" smtClean="0">
                <a:latin typeface="Calibri" pitchFamily="34" charset="0"/>
              </a:rPr>
              <a:t>нач</a:t>
            </a:r>
            <a:r>
              <a:rPr lang="ru-RU" sz="1300" dirty="0" smtClean="0">
                <a:latin typeface="Calibri" pitchFamily="34" charset="0"/>
              </a:rPr>
              <a:t>. XVI в. были убеждены, что Колумб и </a:t>
            </a:r>
            <a:r>
              <a:rPr lang="ru-RU" sz="1300" dirty="0" err="1" smtClean="0">
                <a:latin typeface="Calibri" pitchFamily="34" charset="0"/>
              </a:rPr>
              <a:t>Веспуччи</a:t>
            </a:r>
            <a:r>
              <a:rPr lang="ru-RU" sz="1300" dirty="0" smtClean="0">
                <a:latin typeface="Calibri" pitchFamily="34" charset="0"/>
              </a:rPr>
              <a:t> открыли новые земли в разных частях света: Колумб открыл нов острова и полуострова Старого Света,  </a:t>
            </a:r>
            <a:r>
              <a:rPr lang="ru-RU" sz="1300" dirty="0" err="1" smtClean="0">
                <a:latin typeface="Calibri" pitchFamily="34" charset="0"/>
              </a:rPr>
              <a:t>Веспуччи</a:t>
            </a:r>
            <a:r>
              <a:rPr lang="ru-RU" sz="1300" dirty="0" smtClean="0">
                <a:latin typeface="Calibri" pitchFamily="34" charset="0"/>
              </a:rPr>
              <a:t> обнаружил «Новый Свет» —  материк, простирающийся по обе стороны экватора</a:t>
            </a:r>
            <a:endParaRPr lang="ru-RU" sz="13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 какие открытия не были указаны в слайдах</a:t>
            </a:r>
            <a:endParaRPr lang="ru-RU" dirty="0"/>
          </a:p>
        </p:txBody>
      </p:sp>
      <p:pic>
        <p:nvPicPr>
          <p:cNvPr id="4" name="Picture 22" descr="C:\Documents and Settings\теска\Рабочий стол\korab3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2786058"/>
            <a:ext cx="16407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Documents and Settings\теска\Рабочий стол\НОВАЯ 9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8150" y="2324100"/>
            <a:ext cx="51054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8"/>
          <p:cNvSpPr>
            <a:spLocks noChangeArrowheads="1"/>
          </p:cNvSpPr>
          <p:nvPr/>
        </p:nvSpPr>
        <p:spPr bwMode="auto">
          <a:xfrm>
            <a:off x="357188" y="1571625"/>
            <a:ext cx="442912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endParaRPr lang="ru-RU" dirty="0" smtClean="0"/>
          </a:p>
          <a:p>
            <a:pPr indent="252000"/>
            <a:r>
              <a:rPr lang="ru-RU" dirty="0" smtClean="0"/>
              <a:t> </a:t>
            </a:r>
            <a:r>
              <a:rPr lang="ru-RU" sz="2400" dirty="0">
                <a:latin typeface="Calibri" pitchFamily="34" charset="0"/>
              </a:rPr>
              <a:t>Нужен был надежный, мореходный, маневренный корабль, способный выйти в океан, противостоять штормам и продвигаться в нужном направлении не только с попутным ветром.      </a:t>
            </a:r>
          </a:p>
          <a:p>
            <a:pPr indent="252000"/>
            <a:endParaRPr lang="ru-RU" sz="2400" dirty="0">
              <a:latin typeface="Calibri" pitchFamily="34" charset="0"/>
            </a:endParaRPr>
          </a:p>
          <a:p>
            <a:pPr indent="252000"/>
            <a:r>
              <a:rPr lang="ru-RU" sz="2400" dirty="0">
                <a:latin typeface="Calibri" pitchFamily="34" charset="0"/>
              </a:rPr>
              <a:t>   </a:t>
            </a:r>
          </a:p>
          <a:p>
            <a:pPr indent="252000"/>
            <a:r>
              <a:rPr lang="ru-RU" sz="2400" dirty="0" smtClean="0">
                <a:latin typeface="Calibri" pitchFamily="34" charset="0"/>
              </a:rPr>
              <a:t> </a:t>
            </a:r>
            <a:endParaRPr lang="ru-RU" sz="2400" dirty="0">
              <a:latin typeface="Calibri" pitchFamily="34" charset="0"/>
            </a:endParaRPr>
          </a:p>
          <a:p>
            <a:pPr indent="252000"/>
            <a:r>
              <a:rPr lang="ru-RU" sz="2400" dirty="0">
                <a:latin typeface="Calibri" pitchFamily="34" charset="0"/>
              </a:rPr>
              <a:t> Именно такими кораблями стали каравеллы. 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title"/>
          </p:nvPr>
        </p:nvSpPr>
        <p:spPr>
          <a:xfrm>
            <a:off x="432000" y="2880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Calibri" pitchFamily="34" charset="0"/>
              </a:rPr>
              <a:t>Каравелла</a:t>
            </a:r>
            <a:endParaRPr lang="en-US" sz="3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8"/>
          <p:cNvSpPr>
            <a:spLocks noChangeArrowheads="1"/>
          </p:cNvSpPr>
          <p:nvPr/>
        </p:nvSpPr>
        <p:spPr bwMode="auto">
          <a:xfrm>
            <a:off x="214313" y="1500189"/>
            <a:ext cx="892968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ru-RU" sz="2300" dirty="0">
                <a:latin typeface="Calibri" pitchFamily="34" charset="0"/>
              </a:rPr>
              <a:t>Треугольный или косой парус,  получивший название «латинского», был заимствован европейцами от арабов. </a:t>
            </a:r>
          </a:p>
          <a:p>
            <a:pPr>
              <a:defRPr/>
            </a:pPr>
            <a:endParaRPr lang="ru-RU" sz="2400" dirty="0">
              <a:latin typeface="Tahoma" charset="0"/>
            </a:endParaRPr>
          </a:p>
          <a:p>
            <a:pPr>
              <a:defRPr/>
            </a:pPr>
            <a:endParaRPr lang="ru-RU" sz="2400" dirty="0">
              <a:latin typeface="Tahoma" charset="0"/>
            </a:endParaRPr>
          </a:p>
          <a:p>
            <a:pPr>
              <a:defRPr/>
            </a:pPr>
            <a:r>
              <a:rPr lang="ru-RU" sz="2400" dirty="0">
                <a:latin typeface="Tahoma" charset="0"/>
              </a:rPr>
              <a:t>. 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300" b="1" dirty="0" smtClean="0"/>
              <a:t> </a:t>
            </a:r>
            <a:endParaRPr lang="en-US" sz="3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214313" y="1500188"/>
            <a:ext cx="4500563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defRPr/>
            </a:pPr>
            <a:endParaRPr lang="ru-RU" sz="2200" dirty="0" smtClean="0">
              <a:latin typeface="Tahoma" charset="0"/>
            </a:endParaRPr>
          </a:p>
          <a:p>
            <a:pPr indent="457200">
              <a:defRPr/>
            </a:pPr>
            <a:endParaRPr lang="ru-RU" sz="2200" dirty="0" smtClean="0">
              <a:latin typeface="Tahoma" charset="0"/>
            </a:endParaRPr>
          </a:p>
          <a:p>
            <a:pPr indent="457200">
              <a:defRPr/>
            </a:pPr>
            <a:r>
              <a:rPr lang="ru-RU" sz="2300" dirty="0" smtClean="0">
                <a:latin typeface="Calibri" pitchFamily="34" charset="0"/>
              </a:rPr>
              <a:t>Сочетанием </a:t>
            </a:r>
            <a:r>
              <a:rPr lang="ru-RU" sz="2300" dirty="0">
                <a:latin typeface="Calibri" pitchFamily="34" charset="0"/>
              </a:rPr>
              <a:t>прямых и косых парусов была достигнута одновременно высокая скорость и хорошая маневренность судна</a:t>
            </a:r>
            <a:r>
              <a:rPr lang="ru-RU" sz="2200" dirty="0">
                <a:latin typeface="Tahoma" charset="0"/>
              </a:rPr>
              <a:t>.</a:t>
            </a:r>
          </a:p>
          <a:p>
            <a:pPr indent="457200">
              <a:defRPr/>
            </a:pPr>
            <a:endParaRPr lang="ru-RU" sz="2200" dirty="0">
              <a:latin typeface="Tahoma" charset="0"/>
            </a:endParaRPr>
          </a:p>
          <a:p>
            <a:pPr indent="457200">
              <a:defRPr/>
            </a:pPr>
            <a:r>
              <a:rPr lang="ru-RU" sz="2300" dirty="0">
                <a:latin typeface="Calibri" pitchFamily="34" charset="0"/>
              </a:rPr>
              <a:t> С помощью шкотов — тросов, прикрепленных к нижним кромкам парусов, натягивали тот или   </a:t>
            </a:r>
            <a:r>
              <a:rPr lang="ru-RU" sz="2300" dirty="0" smtClean="0">
                <a:latin typeface="Calibri" pitchFamily="34" charset="0"/>
              </a:rPr>
              <a:t>другой </a:t>
            </a:r>
            <a:r>
              <a:rPr lang="ru-RU" sz="2300" dirty="0">
                <a:latin typeface="Calibri" pitchFamily="34" charset="0"/>
              </a:rPr>
              <a:t>конец паруса,  </a:t>
            </a:r>
            <a:r>
              <a:rPr lang="ru-RU" sz="2300" dirty="0" smtClean="0">
                <a:latin typeface="Calibri" pitchFamily="34" charset="0"/>
              </a:rPr>
              <a:t>поворачивали </a:t>
            </a:r>
            <a:r>
              <a:rPr lang="ru-RU" sz="2300" dirty="0">
                <a:latin typeface="Calibri" pitchFamily="34" charset="0"/>
              </a:rPr>
              <a:t>его, и ветер   </a:t>
            </a:r>
            <a:r>
              <a:rPr lang="ru-RU" sz="2300" dirty="0" smtClean="0">
                <a:latin typeface="Calibri" pitchFamily="34" charset="0"/>
              </a:rPr>
              <a:t>  </a:t>
            </a:r>
            <a:r>
              <a:rPr lang="ru-RU" sz="2300" dirty="0">
                <a:latin typeface="Calibri" pitchFamily="34" charset="0"/>
              </a:rPr>
              <a:t>гнал судно в нужном     направлении. </a:t>
            </a:r>
          </a:p>
          <a:p>
            <a:pPr>
              <a:defRPr/>
            </a:pPr>
            <a:endParaRPr lang="ru-RU" sz="2400" dirty="0">
              <a:latin typeface="Tahoma" charset="0"/>
            </a:endParaRPr>
          </a:p>
          <a:p>
            <a:pPr>
              <a:defRPr/>
            </a:pPr>
            <a:endParaRPr lang="ru-RU" sz="2400" dirty="0">
              <a:latin typeface="Tahoma" charset="0"/>
            </a:endParaRPr>
          </a:p>
          <a:p>
            <a:pPr>
              <a:defRPr/>
            </a:pPr>
            <a:endParaRPr lang="ru-RU" sz="2400" dirty="0">
              <a:latin typeface="Tahoma" charset="0"/>
            </a:endParaRPr>
          </a:p>
          <a:p>
            <a:pPr>
              <a:defRPr/>
            </a:pPr>
            <a:r>
              <a:rPr lang="ru-RU" sz="2400" dirty="0">
                <a:latin typeface="Tahoma" charset="0"/>
              </a:rPr>
              <a:t>. </a:t>
            </a:r>
          </a:p>
        </p:txBody>
      </p:sp>
      <p:pic>
        <p:nvPicPr>
          <p:cNvPr id="9218" name="Picture 5" descr="C:\Documents and Settings\теска\Рабочий стол\НОВАЯ 9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8150" y="2324100"/>
            <a:ext cx="51054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2"/>
          <p:cNvSpPr txBox="1">
            <a:spLocks noChangeArrowheads="1"/>
          </p:cNvSpPr>
          <p:nvPr/>
        </p:nvSpPr>
        <p:spPr bwMode="auto">
          <a:xfrm>
            <a:off x="500034" y="357166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Каравелла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Calibri" pitchFamily="34" charset="0"/>
              </a:rPr>
              <a:t>Причины Великих географических открытий</a:t>
            </a:r>
            <a:endParaRPr lang="ru-RU" sz="3200" dirty="0">
              <a:latin typeface="Calibri" pitchFamily="34" charset="0"/>
            </a:endParaRPr>
          </a:p>
        </p:txBody>
      </p:sp>
      <p:sp useBgFill="1">
        <p:nvSpPr>
          <p:cNvPr id="4" name="AutoShape 66"/>
          <p:cNvSpPr>
            <a:spLocks noChangeArrowheads="1"/>
          </p:cNvSpPr>
          <p:nvPr/>
        </p:nvSpPr>
        <p:spPr bwMode="auto">
          <a:xfrm>
            <a:off x="0" y="2071688"/>
            <a:ext cx="7858125" cy="1776412"/>
          </a:xfrm>
          <a:prstGeom prst="roundRect">
            <a:avLst>
              <a:gd name="adj" fmla="val 50000"/>
            </a:avLst>
          </a:prstGeom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50825"/>
            <a:r>
              <a:rPr lang="ru-RU" sz="2200" dirty="0">
                <a:latin typeface="Calibri" pitchFamily="34" charset="0"/>
              </a:rPr>
              <a:t>           Стремление купцов и мореплавателей</a:t>
            </a:r>
          </a:p>
          <a:p>
            <a:pPr marL="250825"/>
            <a:r>
              <a:rPr lang="ru-RU" sz="2200" dirty="0">
                <a:latin typeface="Calibri" pitchFamily="34" charset="0"/>
              </a:rPr>
              <a:t> западноевропейских   стран найти новые морские пути</a:t>
            </a:r>
          </a:p>
          <a:p>
            <a:pPr marL="250825"/>
            <a:r>
              <a:rPr lang="ru-RU" sz="2200" dirty="0">
                <a:latin typeface="Calibri" pitchFamily="34" charset="0"/>
              </a:rPr>
              <a:t> на Восток, чтобы вести  торговлю без </a:t>
            </a:r>
            <a:r>
              <a:rPr lang="ru-RU" sz="2200" dirty="0" smtClean="0">
                <a:latin typeface="Calibri" pitchFamily="34" charset="0"/>
              </a:rPr>
              <a:t>посредников   </a:t>
            </a:r>
          </a:p>
          <a:p>
            <a:pPr marL="250825"/>
            <a:r>
              <a:rPr lang="ru-RU" sz="2200" dirty="0" smtClean="0">
                <a:latin typeface="Calibri" pitchFamily="34" charset="0"/>
              </a:rPr>
              <a:t> (традиционными путями   овладели турки).</a:t>
            </a:r>
            <a:endParaRPr lang="en-US" sz="2200" dirty="0">
              <a:latin typeface="Calibri" pitchFamily="34" charset="0"/>
            </a:endParaRPr>
          </a:p>
        </p:txBody>
      </p:sp>
      <p:sp useBgFill="1">
        <p:nvSpPr>
          <p:cNvPr id="5" name="AutoShape 66"/>
          <p:cNvSpPr>
            <a:spLocks noChangeArrowheads="1"/>
          </p:cNvSpPr>
          <p:nvPr/>
        </p:nvSpPr>
        <p:spPr bwMode="auto">
          <a:xfrm>
            <a:off x="1404000" y="4716000"/>
            <a:ext cx="7632700" cy="1776413"/>
          </a:xfrm>
          <a:prstGeom prst="roundRect">
            <a:avLst>
              <a:gd name="adj" fmla="val 50000"/>
            </a:avLst>
          </a:prstGeom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79388"/>
            <a:r>
              <a:rPr lang="ru-RU" sz="2100" dirty="0">
                <a:solidFill>
                  <a:schemeClr val="bg1"/>
                </a:solidFill>
              </a:rPr>
              <a:t>     </a:t>
            </a:r>
            <a:r>
              <a:rPr lang="ru-RU" sz="2100" dirty="0" smtClean="0">
                <a:solidFill>
                  <a:schemeClr val="bg1"/>
                </a:solidFill>
              </a:rPr>
              <a:t>      </a:t>
            </a:r>
            <a:r>
              <a:rPr lang="ru-RU" sz="2200" dirty="0" smtClean="0">
                <a:latin typeface="Calibri" pitchFamily="34" charset="0"/>
              </a:rPr>
              <a:t>В </a:t>
            </a:r>
            <a:r>
              <a:rPr lang="ru-RU" sz="2200" dirty="0">
                <a:latin typeface="Calibri" pitchFamily="34" charset="0"/>
              </a:rPr>
              <a:t>связи с ростом городов, развитием </a:t>
            </a:r>
            <a:r>
              <a:rPr lang="ru-RU" sz="2200" dirty="0" smtClean="0">
                <a:latin typeface="Calibri" pitchFamily="34" charset="0"/>
              </a:rPr>
              <a:t>ремесла                                                                                   </a:t>
            </a:r>
            <a:endParaRPr lang="ru-RU" sz="2200" dirty="0">
              <a:latin typeface="Calibri" pitchFamily="34" charset="0"/>
            </a:endParaRPr>
          </a:p>
          <a:p>
            <a:pPr marL="179388"/>
            <a:r>
              <a:rPr lang="ru-RU" sz="2200" dirty="0" smtClean="0">
                <a:latin typeface="Calibri" pitchFamily="34" charset="0"/>
              </a:rPr>
              <a:t>    и </a:t>
            </a:r>
            <a:r>
              <a:rPr lang="ru-RU" sz="2200" dirty="0">
                <a:latin typeface="Calibri" pitchFamily="34" charset="0"/>
              </a:rPr>
              <a:t>торговли увеличивалась потребность европейцев в </a:t>
            </a:r>
          </a:p>
          <a:p>
            <a:pPr marL="179388"/>
            <a:r>
              <a:rPr lang="ru-RU" sz="2200" dirty="0" smtClean="0">
                <a:latin typeface="Calibri" pitchFamily="34" charset="0"/>
              </a:rPr>
              <a:t>    золоте </a:t>
            </a:r>
            <a:r>
              <a:rPr lang="ru-RU" sz="2200" dirty="0">
                <a:latin typeface="Calibri" pitchFamily="34" charset="0"/>
              </a:rPr>
              <a:t>и серебре.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 bwMode="auto">
          <a:xfrm>
            <a:off x="144463" y="2771775"/>
            <a:ext cx="363537" cy="334963"/>
            <a:chOff x="2078" y="1680"/>
            <a:chExt cx="1615" cy="1615"/>
          </a:xfrm>
        </p:grpSpPr>
        <p:sp>
          <p:nvSpPr>
            <p:cNvPr id="7181" name="Oval 8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" name="Oval 8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184" name="Oval 8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" name="Oval 88"/>
            <p:cNvSpPr>
              <a:spLocks noChangeArrowheads="1"/>
            </p:cNvSpPr>
            <p:nvPr/>
          </p:nvSpPr>
          <p:spPr bwMode="gray">
            <a:xfrm>
              <a:off x="2339" y="1940"/>
              <a:ext cx="1093" cy="10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252" name="Oval 89"/>
            <p:cNvSpPr>
              <a:spLocks noChangeArrowheads="1"/>
            </p:cNvSpPr>
            <p:nvPr/>
          </p:nvSpPr>
          <p:spPr bwMode="gray">
            <a:xfrm>
              <a:off x="2339" y="1940"/>
              <a:ext cx="1093" cy="1095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grpSp>
        <p:nvGrpSpPr>
          <p:cNvPr id="6" name="Group 83"/>
          <p:cNvGrpSpPr>
            <a:grpSpLocks noChangeAspect="1"/>
          </p:cNvGrpSpPr>
          <p:nvPr/>
        </p:nvGrpSpPr>
        <p:grpSpPr bwMode="auto">
          <a:xfrm>
            <a:off x="1619250" y="5400675"/>
            <a:ext cx="365125" cy="334963"/>
            <a:chOff x="2078" y="1680"/>
            <a:chExt cx="1615" cy="1615"/>
          </a:xfrm>
        </p:grpSpPr>
        <p:sp>
          <p:nvSpPr>
            <p:cNvPr id="7175" name="Oval 8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Oval 8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4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178" name="Oval 8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Oval 88"/>
            <p:cNvSpPr>
              <a:spLocks noChangeArrowheads="1"/>
            </p:cNvSpPr>
            <p:nvPr/>
          </p:nvSpPr>
          <p:spPr bwMode="gray">
            <a:xfrm>
              <a:off x="2338" y="1940"/>
              <a:ext cx="1095" cy="10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180" name="Oval 89"/>
            <p:cNvSpPr>
              <a:spLocks noChangeArrowheads="1"/>
            </p:cNvSpPr>
            <p:nvPr/>
          </p:nvSpPr>
          <p:spPr bwMode="gray">
            <a:xfrm>
              <a:off x="2338" y="1940"/>
              <a:ext cx="1095" cy="1095"/>
            </a:xfrm>
            <a:prstGeom prst="ellipse">
              <a:avLst/>
            </a:prstGeom>
            <a:solidFill>
              <a:srgbClr val="4F4F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1" descr="C:\Documents and Settings\теска\Рабочий стол\005873815-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00" y="2123999"/>
            <a:ext cx="2228850" cy="2996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Calibri" pitchFamily="34" charset="0"/>
              </a:rPr>
              <a:t>Географические открытия XV — первой половины XVII в.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8195" name="TextBox 14"/>
          <p:cNvSpPr txBox="1">
            <a:spLocks noChangeArrowheads="1"/>
          </p:cNvSpPr>
          <p:nvPr/>
        </p:nvSpPr>
        <p:spPr bwMode="auto">
          <a:xfrm>
            <a:off x="3571875" y="1643063"/>
            <a:ext cx="174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D009"/>
                </a:solidFill>
              </a:rPr>
              <a:t>совершили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60000"/>
            <a:ext cx="2308602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7" name="TextBox 18"/>
          <p:cNvSpPr txBox="1">
            <a:spLocks noChangeArrowheads="1"/>
          </p:cNvSpPr>
          <p:nvPr/>
        </p:nvSpPr>
        <p:spPr bwMode="auto">
          <a:xfrm>
            <a:off x="285750" y="3429000"/>
            <a:ext cx="1957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Фернан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Магеллан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3744000"/>
            <a:ext cx="21312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9" name="TextBox 20"/>
          <p:cNvSpPr txBox="1">
            <a:spLocks noChangeArrowheads="1"/>
          </p:cNvSpPr>
          <p:nvPr/>
        </p:nvSpPr>
        <p:spPr bwMode="auto">
          <a:xfrm>
            <a:off x="1643063" y="6072188"/>
            <a:ext cx="1548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Васко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да Гама</a:t>
            </a:r>
          </a:p>
        </p:txBody>
      </p:sp>
      <p:sp>
        <p:nvSpPr>
          <p:cNvPr id="8201" name="Прямоугольник 22"/>
          <p:cNvSpPr>
            <a:spLocks noChangeArrowheads="1"/>
          </p:cNvSpPr>
          <p:nvPr/>
        </p:nvSpPr>
        <p:spPr bwMode="auto">
          <a:xfrm>
            <a:off x="3428992" y="4500570"/>
            <a:ext cx="1963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Бартоломеу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Диаш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000" y="1260000"/>
            <a:ext cx="24192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email"/>
          <a:srcRect b="9776"/>
          <a:stretch>
            <a:fillRect/>
          </a:stretch>
        </p:blipFill>
        <p:spPr bwMode="auto">
          <a:xfrm>
            <a:off x="5472000" y="3744000"/>
            <a:ext cx="2286000" cy="2813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04" name="Прямоугольник 25"/>
          <p:cNvSpPr>
            <a:spLocks noChangeArrowheads="1"/>
          </p:cNvSpPr>
          <p:nvPr/>
        </p:nvSpPr>
        <p:spPr bwMode="auto">
          <a:xfrm>
            <a:off x="5786438" y="6072188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Дрейк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Фрэнсис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205" name="Прямоугольник 26"/>
          <p:cNvSpPr>
            <a:spLocks noChangeArrowheads="1"/>
          </p:cNvSpPr>
          <p:nvPr/>
        </p:nvSpPr>
        <p:spPr bwMode="auto">
          <a:xfrm>
            <a:off x="7143750" y="3571875"/>
            <a:ext cx="1450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Гудзон Генри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995" y="143997"/>
            <a:ext cx="2640247" cy="3171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" y="1905000"/>
            <a:ext cx="6000763" cy="4114800"/>
          </a:xfrm>
        </p:spPr>
        <p:txBody>
          <a:bodyPr/>
          <a:lstStyle/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Ряд историков считает, что  идея Колумба получила поддержку итальянского географа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Паоло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Тосканелли.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Придерживавшийся мнения о шарообразности Земли, Тосканелли составил карту мира, снабдив ее рассуждениями о возможности достичь Индии, плывя на запад.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71500"/>
            <a:ext cx="5900750" cy="1384300"/>
          </a:xfrm>
        </p:spPr>
        <p:txBody>
          <a:bodyPr/>
          <a:lstStyle/>
          <a:p>
            <a:pPr indent="457200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</a:t>
            </a:r>
            <a:r>
              <a:rPr lang="ru-RU" sz="2400" dirty="0" smtClean="0">
                <a:latin typeface="Calibri" pitchFamily="34" charset="0"/>
              </a:rPr>
              <a:t>Ключевой фигурой эпохи великих географических открытий, безусловно, является Христофор Колумб.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000" y="3240000"/>
            <a:ext cx="2628900" cy="2786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905000"/>
            <a:ext cx="8786813" cy="4114800"/>
          </a:xfrm>
        </p:spPr>
        <p:txBody>
          <a:bodyPr/>
          <a:lstStyle/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latin typeface="Calibri" pitchFamily="34" charset="0"/>
              </a:rPr>
              <a:t>Тосканелли неверно вычислил окружность Земли, преуменьшив ее, и благодаря его неточности Индия казалась соблазнительно близкой к западному побережью Европы.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 Если бывают в истории великие ошибки, то ошибка Тосканелли по своим последствиям была именно таковой. Она укрепила Колумба в намерении первым достичь Индии, плывя западным путем.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857375" y="214291"/>
            <a:ext cx="5562600" cy="33925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312000" y="288000"/>
            <a:ext cx="2714644" cy="18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143000"/>
            <a:ext cx="4071938" cy="4876800"/>
          </a:xfrm>
        </p:spPr>
        <p:txBody>
          <a:bodyPr/>
          <a:lstStyle/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В экспедицию  отправились  три корабля: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«Санта-Мария»,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«</a:t>
            </a:r>
            <a:r>
              <a:rPr lang="ru-RU" sz="2400" dirty="0" err="1" smtClean="0">
                <a:latin typeface="Calibri" pitchFamily="34" charset="0"/>
              </a:rPr>
              <a:t>Нинья</a:t>
            </a:r>
            <a:r>
              <a:rPr lang="ru-RU" sz="2400" dirty="0" smtClean="0">
                <a:latin typeface="Calibri" pitchFamily="34" charset="0"/>
              </a:rPr>
              <a:t>» («Детка»)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«Пинта»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  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437062" y="6000750"/>
            <a:ext cx="427834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     Санта Мария на якоре. 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   </a:t>
            </a:r>
            <a:r>
              <a:rPr lang="ru-RU" dirty="0" smtClean="0">
                <a:solidFill>
                  <a:srgbClr val="000000"/>
                </a:solidFill>
              </a:rPr>
              <a:t>     </a:t>
            </a:r>
            <a:r>
              <a:rPr lang="ru-RU" i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Андриес</a:t>
            </a:r>
            <a:r>
              <a:rPr lang="ru-RU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ван</a:t>
            </a:r>
            <a:r>
              <a:rPr lang="ru-RU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Эртвельт</a:t>
            </a:r>
            <a:r>
              <a:rPr lang="ru-RU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1628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357166"/>
            <a:ext cx="4762500" cy="568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2773</TotalTime>
  <Words>1278</Words>
  <Application>Microsoft Office PowerPoint</Application>
  <PresentationFormat>Экран (4:3)</PresentationFormat>
  <Paragraphs>207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Океан</vt:lpstr>
      <vt:lpstr>Великие географические открытия</vt:lpstr>
      <vt:lpstr> Предпосылки Великих географических открытий</vt:lpstr>
      <vt:lpstr>Каравелла</vt:lpstr>
      <vt:lpstr> </vt:lpstr>
      <vt:lpstr>Причины Великих географических открытий</vt:lpstr>
      <vt:lpstr>Географические открытия XV — первой половины XVII в.</vt:lpstr>
      <vt:lpstr>       Ключевой фигурой эпохи великих географических открытий, безусловно, является Христофор Колумб.</vt:lpstr>
      <vt:lpstr>Слайд 8</vt:lpstr>
      <vt:lpstr>Слайд 9</vt:lpstr>
      <vt:lpstr>Слайд 10</vt:lpstr>
      <vt:lpstr>Испания</vt:lpstr>
      <vt:lpstr>Слайд 12</vt:lpstr>
      <vt:lpstr>Португалия</vt:lpstr>
      <vt:lpstr>Слайд 14</vt:lpstr>
      <vt:lpstr>Англия</vt:lpstr>
      <vt:lpstr>Слайд 16</vt:lpstr>
      <vt:lpstr>Первые колониальные империи</vt:lpstr>
      <vt:lpstr>Первые колониальные империи</vt:lpstr>
      <vt:lpstr>Первые колониальные империи</vt:lpstr>
      <vt:lpstr>Слайд 20</vt:lpstr>
      <vt:lpstr>Слайд 21</vt:lpstr>
      <vt:lpstr>Слайд 22</vt:lpstr>
      <vt:lpstr>Слайд 23</vt:lpstr>
      <vt:lpstr>Результаты Великих географических открытий</vt:lpstr>
      <vt:lpstr>Слайд 25</vt:lpstr>
      <vt:lpstr>Слайд 26</vt:lpstr>
      <vt:lpstr>Домашнее задание</vt:lpstr>
    </vt:vector>
  </TitlesOfParts>
  <Company>Prickly(R)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Nick Butorin</dc:creator>
  <cp:lastModifiedBy>User</cp:lastModifiedBy>
  <cp:revision>336</cp:revision>
  <dcterms:created xsi:type="dcterms:W3CDTF">2004-03-21T10:22:56Z</dcterms:created>
  <dcterms:modified xsi:type="dcterms:W3CDTF">2021-03-17T16:54:59Z</dcterms:modified>
</cp:coreProperties>
</file>