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3" r:id="rId3"/>
    <p:sldId id="264" r:id="rId4"/>
    <p:sldId id="266" r:id="rId5"/>
    <p:sldId id="265" r:id="rId6"/>
    <p:sldId id="267" r:id="rId7"/>
    <p:sldId id="257" r:id="rId8"/>
    <p:sldId id="268" r:id="rId9"/>
    <p:sldId id="269" r:id="rId10"/>
    <p:sldId id="260" r:id="rId11"/>
    <p:sldId id="270" r:id="rId12"/>
    <p:sldId id="272" r:id="rId13"/>
    <p:sldId id="273" r:id="rId14"/>
    <p:sldId id="275" r:id="rId15"/>
    <p:sldId id="262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73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81C71-5380-4FF3-A2AA-A8C2BEFB3EB5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9134-627A-4EC4-B504-1E51473C1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720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lgerian" pitchFamily="82" charset="0"/>
              </a:rPr>
              <a:t>To be going to …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30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484784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7300" b="1" dirty="0">
                <a:solidFill>
                  <a:srgbClr val="FF0000"/>
                </a:solidFill>
                <a:ea typeface="+mn-ea"/>
                <a:cs typeface="+mn-cs"/>
              </a:rPr>
              <a:t>to be + </a:t>
            </a:r>
            <a:r>
              <a:rPr lang="en-US" sz="7300" b="1" dirty="0">
                <a:solidFill>
                  <a:srgbClr val="FFFF00"/>
                </a:solidFill>
                <a:ea typeface="+mn-ea"/>
                <a:cs typeface="+mn-cs"/>
              </a:rPr>
              <a:t>not</a:t>
            </a:r>
            <a:r>
              <a:rPr lang="en-US" sz="7300" b="1" dirty="0">
                <a:solidFill>
                  <a:srgbClr val="FF0000"/>
                </a:solidFill>
                <a:ea typeface="+mn-ea"/>
                <a:cs typeface="+mn-cs"/>
              </a:rPr>
              <a:t> +going to</a:t>
            </a:r>
            <a:r>
              <a:rPr lang="en-US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1</a:t>
            </a:r>
            <a:r>
              <a:rPr lang="en-US" sz="48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We (not / help)you.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2. Jack (not / walk) home.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3. Sue (not/ share) her biscuits.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4. I (not / spend) my holiday abroad this year.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5. I (not /sell) my car.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70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cs typeface="Aharoni" pitchFamily="2" charset="-79"/>
              </a:rPr>
              <a:t>Вопросительное предложение</a:t>
            </a:r>
            <a:endParaRPr lang="ru-RU" sz="4800" b="1" dirty="0">
              <a:solidFill>
                <a:srgbClr val="FF0000"/>
              </a:solidFill>
              <a:cs typeface="Aharoni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9000" b="1" dirty="0">
                <a:solidFill>
                  <a:schemeClr val="tx1"/>
                </a:solidFill>
                <a:cs typeface="Aharoni" pitchFamily="2" charset="-79"/>
              </a:rPr>
              <a:t>Чтобы спросить собирается ли кто-то что-либо делать, глагол </a:t>
            </a:r>
            <a:r>
              <a:rPr lang="ru-RU" sz="9000" b="1" dirty="0" err="1">
                <a:solidFill>
                  <a:schemeClr val="tx1"/>
                </a:solidFill>
                <a:cs typeface="Aharoni" pitchFamily="2" charset="-79"/>
              </a:rPr>
              <a:t>to</a:t>
            </a:r>
            <a:r>
              <a:rPr lang="ru-RU" sz="9000" b="1" dirty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ru-RU" sz="9000" b="1" dirty="0" err="1">
                <a:solidFill>
                  <a:schemeClr val="tx1"/>
                </a:solidFill>
                <a:cs typeface="Aharoni" pitchFamily="2" charset="-79"/>
              </a:rPr>
              <a:t>be</a:t>
            </a:r>
            <a:r>
              <a:rPr lang="ru-RU" sz="9000" b="1" dirty="0">
                <a:solidFill>
                  <a:schemeClr val="tx1"/>
                </a:solidFill>
                <a:cs typeface="Aharoni" pitchFamily="2" charset="-79"/>
              </a:rPr>
              <a:t> ставится на первое место.</a:t>
            </a:r>
            <a:r>
              <a:rPr lang="ru-RU" sz="4600" dirty="0">
                <a:cs typeface="Aharoni" pitchFamily="2" charset="-79"/>
              </a:rPr>
              <a:t/>
            </a:r>
            <a:br>
              <a:rPr lang="ru-RU" sz="4600" dirty="0">
                <a:cs typeface="Aharoni" pitchFamily="2" charset="-79"/>
              </a:rPr>
            </a:br>
            <a:endParaRPr lang="ru-RU" sz="4600" dirty="0" smtClean="0">
              <a:cs typeface="Aharoni" pitchFamily="2" charset="-79"/>
            </a:endParaRPr>
          </a:p>
          <a:p>
            <a:pPr marL="0" indent="0">
              <a:buNone/>
            </a:pPr>
            <a:r>
              <a:rPr lang="ru-RU" sz="7300" b="1" dirty="0" smtClean="0">
                <a:cs typeface="Aharoni" pitchFamily="2" charset="-79"/>
              </a:rPr>
              <a:t>Примеры:</a:t>
            </a:r>
          </a:p>
          <a:p>
            <a:r>
              <a:rPr lang="en-US" sz="7300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Are</a:t>
            </a:r>
            <a:r>
              <a:rPr lang="en-US" sz="7300" b="1" dirty="0">
                <a:latin typeface="Aharoni" pitchFamily="2" charset="-79"/>
                <a:cs typeface="Aharoni" pitchFamily="2" charset="-79"/>
              </a:rPr>
              <a:t> you </a:t>
            </a:r>
            <a:r>
              <a:rPr lang="en-US" sz="7300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going to</a:t>
            </a:r>
            <a:r>
              <a:rPr lang="en-US" sz="7300" b="1" dirty="0">
                <a:latin typeface="Aharoni" pitchFamily="2" charset="-79"/>
                <a:cs typeface="Aharoni" pitchFamily="2" charset="-79"/>
              </a:rPr>
              <a:t> get up early? </a:t>
            </a:r>
            <a:r>
              <a:rPr lang="ru-RU" sz="7300" b="1" dirty="0" smtClean="0">
                <a:cs typeface="Aharoni" pitchFamily="2" charset="-79"/>
              </a:rPr>
              <a:t>- Ты </a:t>
            </a:r>
            <a:r>
              <a:rPr lang="ru-RU" sz="7300" b="1" dirty="0">
                <a:cs typeface="Aharoni" pitchFamily="2" charset="-79"/>
              </a:rPr>
              <a:t>собираешься рано вставать? </a:t>
            </a:r>
            <a:endParaRPr lang="ru-RU" sz="7300" b="1" dirty="0" smtClean="0">
              <a:cs typeface="Aharoni" pitchFamily="2" charset="-79"/>
            </a:endParaRPr>
          </a:p>
          <a:p>
            <a:pPr marL="0" indent="0">
              <a:buNone/>
            </a:pPr>
            <a:endParaRPr lang="ru-RU" sz="7300" b="1" dirty="0" smtClean="0">
              <a:cs typeface="Aharoni" pitchFamily="2" charset="-79"/>
            </a:endParaRPr>
          </a:p>
          <a:p>
            <a:r>
              <a:rPr lang="en-US" sz="73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en-US" sz="73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7300" b="1" dirty="0">
                <a:latin typeface="Aharoni" pitchFamily="2" charset="-79"/>
                <a:cs typeface="Aharoni" pitchFamily="2" charset="-79"/>
              </a:rPr>
              <a:t>she </a:t>
            </a:r>
            <a:r>
              <a:rPr lang="en-US" sz="7300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going to </a:t>
            </a:r>
            <a:r>
              <a:rPr lang="en-US" sz="7300" b="1" dirty="0">
                <a:latin typeface="Aharoni" pitchFamily="2" charset="-79"/>
                <a:cs typeface="Aharoni" pitchFamily="2" charset="-79"/>
              </a:rPr>
              <a:t>play volleyball</a:t>
            </a:r>
            <a:r>
              <a:rPr lang="en-US" sz="7300" b="1" dirty="0" smtClean="0">
                <a:latin typeface="Aharoni" pitchFamily="2" charset="-79"/>
                <a:cs typeface="Aharoni" pitchFamily="2" charset="-79"/>
              </a:rPr>
              <a:t>?</a:t>
            </a:r>
            <a:r>
              <a:rPr lang="ru-RU" sz="7300" b="1" dirty="0" smtClean="0">
                <a:cs typeface="Aharoni" pitchFamily="2" charset="-79"/>
              </a:rPr>
              <a:t> -</a:t>
            </a:r>
            <a:r>
              <a:rPr lang="en-US" sz="73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ru-RU" sz="7300" b="1" dirty="0">
                <a:cs typeface="Aharoni" pitchFamily="2" charset="-79"/>
              </a:rPr>
              <a:t>Она собирается играть в волейбол? </a:t>
            </a:r>
            <a:endParaRPr lang="ru-RU" sz="7300" b="1" dirty="0" smtClean="0">
              <a:cs typeface="Aharoni" pitchFamily="2" charset="-79"/>
            </a:endParaRPr>
          </a:p>
          <a:p>
            <a:pPr marL="0" indent="0">
              <a:buNone/>
            </a:pPr>
            <a:endParaRPr lang="ru-RU" sz="4600" b="1" dirty="0" smtClean="0">
              <a:cs typeface="Aharoni" pitchFamily="2" charset="-79"/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11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8000" b="1" dirty="0">
                <a:solidFill>
                  <a:prstClr val="white"/>
                </a:solidFill>
                <a:ea typeface="+mn-ea"/>
                <a:cs typeface="+mn-cs"/>
              </a:rPr>
              <a:t>Задание </a:t>
            </a:r>
            <a:r>
              <a:rPr lang="ru-RU" sz="8000" b="1" dirty="0" smtClean="0">
                <a:solidFill>
                  <a:prstClr val="white"/>
                </a:solidFill>
                <a:ea typeface="+mn-ea"/>
                <a:cs typeface="+mn-cs"/>
              </a:rPr>
              <a:t>3.</a:t>
            </a:r>
            <a:r>
              <a:rPr lang="ru-RU" sz="8000" b="1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ru-RU" sz="8000" b="1" dirty="0">
                <a:solidFill>
                  <a:prstClr val="white"/>
                </a:solidFill>
                <a:ea typeface="+mn-ea"/>
                <a:cs typeface="+mn-cs"/>
              </a:rPr>
            </a:br>
            <a:r>
              <a:rPr lang="ru-RU" sz="8000" b="1" dirty="0">
                <a:solidFill>
                  <a:prstClr val="white"/>
                </a:solidFill>
                <a:ea typeface="+mn-ea"/>
                <a:cs typeface="+mn-cs"/>
              </a:rPr>
              <a:t>Поставьте предложения в </a:t>
            </a:r>
            <a:r>
              <a:rPr lang="ru-RU" sz="8000" b="1" dirty="0" smtClean="0">
                <a:solidFill>
                  <a:prstClr val="white"/>
                </a:solidFill>
                <a:ea typeface="+mn-ea"/>
                <a:cs typeface="+mn-cs"/>
              </a:rPr>
              <a:t>вопросительную форму</a:t>
            </a:r>
            <a:r>
              <a:rPr lang="ru-RU" sz="8000" b="1" dirty="0">
                <a:solidFill>
                  <a:prstClr val="white"/>
                </a:solidFill>
                <a:ea typeface="+mn-ea"/>
                <a:cs typeface="+mn-cs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7370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252520" cy="6858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5400" dirty="0" smtClean="0"/>
          </a:p>
          <a:p>
            <a:pPr marL="0" indent="0">
              <a:buNone/>
            </a:pPr>
            <a:r>
              <a:rPr lang="ru-RU" sz="5400" b="1" dirty="0" smtClean="0">
                <a:solidFill>
                  <a:schemeClr val="tx1"/>
                </a:solidFill>
              </a:rPr>
              <a:t>1. </a:t>
            </a:r>
            <a:r>
              <a:rPr lang="en-US" sz="5400" b="1" dirty="0" smtClean="0">
                <a:solidFill>
                  <a:schemeClr val="tx1"/>
                </a:solidFill>
              </a:rPr>
              <a:t>I </a:t>
            </a:r>
            <a:r>
              <a:rPr lang="en-US" sz="5400" b="1" dirty="0">
                <a:solidFill>
                  <a:schemeClr val="tx1"/>
                </a:solidFill>
              </a:rPr>
              <a:t>am going to </a:t>
            </a:r>
            <a:r>
              <a:rPr lang="en-US" sz="5400" b="1" dirty="0" smtClean="0">
                <a:solidFill>
                  <a:schemeClr val="tx1"/>
                </a:solidFill>
              </a:rPr>
              <a:t>swim</a:t>
            </a:r>
            <a:r>
              <a:rPr lang="ru-RU" sz="5400" b="1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5400" b="1" dirty="0" smtClean="0">
                <a:solidFill>
                  <a:schemeClr val="tx1"/>
                </a:solidFill>
              </a:rPr>
              <a:t>2. </a:t>
            </a:r>
            <a:r>
              <a:rPr lang="en-US" sz="5400" b="1" dirty="0" smtClean="0">
                <a:solidFill>
                  <a:schemeClr val="tx1"/>
                </a:solidFill>
              </a:rPr>
              <a:t>You </a:t>
            </a:r>
            <a:r>
              <a:rPr lang="en-US" sz="5400" b="1" dirty="0">
                <a:solidFill>
                  <a:schemeClr val="tx1"/>
                </a:solidFill>
              </a:rPr>
              <a:t>are going to be fine. </a:t>
            </a:r>
            <a:endParaRPr lang="ru-RU" sz="5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5400" b="1" dirty="0" smtClean="0">
                <a:solidFill>
                  <a:schemeClr val="tx1"/>
                </a:solidFill>
              </a:rPr>
              <a:t>3. </a:t>
            </a:r>
            <a:r>
              <a:rPr lang="en-US" sz="5400" b="1" dirty="0" smtClean="0">
                <a:solidFill>
                  <a:schemeClr val="tx1"/>
                </a:solidFill>
              </a:rPr>
              <a:t>He is </a:t>
            </a:r>
            <a:r>
              <a:rPr lang="en-US" sz="5400" b="1" dirty="0">
                <a:solidFill>
                  <a:schemeClr val="tx1"/>
                </a:solidFill>
              </a:rPr>
              <a:t>going to come </a:t>
            </a:r>
            <a:r>
              <a:rPr lang="en-US" sz="5400" b="1" dirty="0" smtClean="0">
                <a:solidFill>
                  <a:schemeClr val="tx1"/>
                </a:solidFill>
              </a:rPr>
              <a:t>back</a:t>
            </a:r>
            <a:endParaRPr lang="ru-RU" sz="5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5400" b="1" dirty="0" smtClean="0">
                <a:solidFill>
                  <a:schemeClr val="tx1"/>
                </a:solidFill>
              </a:rPr>
              <a:t>4. </a:t>
            </a:r>
            <a:r>
              <a:rPr lang="en-US" sz="5400" b="1" dirty="0">
                <a:solidFill>
                  <a:schemeClr val="tx1"/>
                </a:solidFill>
              </a:rPr>
              <a:t>We are going to </a:t>
            </a:r>
            <a:r>
              <a:rPr lang="en-US" sz="5400" b="1" dirty="0" smtClean="0">
                <a:solidFill>
                  <a:schemeClr val="tx1"/>
                </a:solidFill>
              </a:rPr>
              <a:t>work</a:t>
            </a:r>
            <a:r>
              <a:rPr lang="ru-RU" sz="5400" b="1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5400" b="1" dirty="0" smtClean="0">
                <a:solidFill>
                  <a:schemeClr val="tx1"/>
                </a:solidFill>
              </a:rPr>
              <a:t>5. </a:t>
            </a:r>
            <a:r>
              <a:rPr lang="en-US" sz="5400" b="1" dirty="0" smtClean="0">
                <a:solidFill>
                  <a:schemeClr val="tx1"/>
                </a:solidFill>
              </a:rPr>
              <a:t>You </a:t>
            </a:r>
            <a:r>
              <a:rPr lang="en-US" sz="5400" b="1" dirty="0">
                <a:solidFill>
                  <a:schemeClr val="tx1"/>
                </a:solidFill>
              </a:rPr>
              <a:t>are going to get rich. </a:t>
            </a:r>
            <a:endParaRPr lang="ru-RU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354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8000" b="1" dirty="0">
                <a:solidFill>
                  <a:prstClr val="white"/>
                </a:solidFill>
              </a:rPr>
              <a:t>Задание </a:t>
            </a:r>
            <a:r>
              <a:rPr lang="ru-RU" sz="8000" b="1" dirty="0" smtClean="0">
                <a:solidFill>
                  <a:prstClr val="white"/>
                </a:solidFill>
              </a:rPr>
              <a:t>4.</a:t>
            </a:r>
            <a:br>
              <a:rPr lang="ru-RU" sz="8000" b="1" dirty="0" smtClean="0">
                <a:solidFill>
                  <a:prstClr val="white"/>
                </a:solidFill>
              </a:rPr>
            </a:br>
            <a:r>
              <a:rPr lang="ru-RU" sz="8000" b="1" dirty="0" smtClean="0">
                <a:solidFill>
                  <a:prstClr val="white"/>
                </a:solidFill>
              </a:rPr>
              <a:t>Найдите ошибки.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975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Find mistakes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1. He to be going to be an actor.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2. My mother is going visit my exhibition.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3. What language you are going to study?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4. I not going to be a singer. 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5. Sam be going be a reporter.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7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9432"/>
            <a:ext cx="9198260" cy="731743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68635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cs typeface="Aharoni" pitchFamily="2" charset="-79"/>
              </a:rPr>
              <a:t>Когда употребляется 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to be going to</a:t>
            </a:r>
            <a:endParaRPr lang="ru-RU" b="1" dirty="0">
              <a:solidFill>
                <a:srgbClr val="FF0000"/>
              </a:solidFill>
              <a:cs typeface="Aharoni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>
                <a:cs typeface="Aharoni" pitchFamily="2" charset="-79"/>
              </a:rPr>
              <a:t>1. Когда заранее планируем что-либо сделать. (она собирается испечь торт; он собирается помыть машину</a:t>
            </a:r>
            <a:r>
              <a:rPr lang="ru-RU" sz="4000" b="1" dirty="0" smtClean="0">
                <a:cs typeface="Aharoni" pitchFamily="2" charset="-79"/>
              </a:rPr>
              <a:t>)</a:t>
            </a:r>
            <a:endParaRPr lang="en-US" sz="4000" b="1" dirty="0" smtClean="0">
              <a:latin typeface="Aharoni" pitchFamily="2" charset="-79"/>
              <a:cs typeface="Aharoni" pitchFamily="2" charset="-79"/>
            </a:endParaRPr>
          </a:p>
          <a:p>
            <a:endParaRPr lang="en-US" sz="4000" b="1" dirty="0">
              <a:latin typeface="Aharoni" pitchFamily="2" charset="-79"/>
              <a:cs typeface="Aharoni" pitchFamily="2" charset="-79"/>
            </a:endParaRPr>
          </a:p>
          <a:p>
            <a:r>
              <a:rPr lang="ru-RU" sz="4000" b="1" dirty="0" smtClean="0">
                <a:cs typeface="Aharoni" pitchFamily="2" charset="-79"/>
              </a:rPr>
              <a:t> </a:t>
            </a:r>
            <a:r>
              <a:rPr lang="ru-RU" sz="4000" b="1" dirty="0">
                <a:cs typeface="Aharoni" pitchFamily="2" charset="-79"/>
              </a:rPr>
              <a:t>2. Когда говорим о том, что что-то произойдет с большой вероятностью и для этого есть все признаки. (собирается дождь, посмотри на эти облака)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67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cs typeface="Aharoni" pitchFamily="2" charset="-79"/>
              </a:rPr>
              <a:t>Утвердительное предложение</a:t>
            </a:r>
            <a:endParaRPr lang="ru-RU" sz="4800" b="1" dirty="0">
              <a:solidFill>
                <a:schemeClr val="bg1"/>
              </a:solidFill>
              <a:cs typeface="Aharoni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Оборот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be</a:t>
            </a:r>
            <a:r>
              <a:rPr lang="ru-RU" b="1" dirty="0"/>
              <a:t> </a:t>
            </a:r>
            <a:r>
              <a:rPr lang="ru-RU" b="1" dirty="0" err="1"/>
              <a:t>going</a:t>
            </a:r>
            <a:r>
              <a:rPr lang="ru-RU" b="1" dirty="0"/>
              <a:t> </a:t>
            </a:r>
            <a:r>
              <a:rPr lang="ru-RU" b="1" dirty="0" err="1"/>
              <a:t>to</a:t>
            </a:r>
            <a:r>
              <a:rPr lang="ru-RU" b="1" dirty="0"/>
              <a:t> состоит из двух частей: изменяемой и неизменяемой.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Первая </a:t>
            </a:r>
            <a:r>
              <a:rPr lang="ru-RU" b="1" dirty="0"/>
              <a:t>часть - глагол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be</a:t>
            </a:r>
            <a:r>
              <a:rPr lang="ru-RU" b="1" dirty="0"/>
              <a:t>, меняется в зависимости от того, кто совершает действия. В настоящем времени глагол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be</a:t>
            </a:r>
            <a:r>
              <a:rPr lang="ru-RU" b="1" dirty="0"/>
              <a:t> имеет 3-и формы</a:t>
            </a:r>
            <a:r>
              <a:rPr lang="ru-RU" b="1" dirty="0" smtClean="0"/>
              <a:t>: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>
              <a:latin typeface="Eras Bold ITC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Eras Bold ITC" pitchFamily="34" charset="0"/>
              </a:rPr>
              <a:t>I + am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Eras Bold ITC" pitchFamily="34" charset="0"/>
              </a:rPr>
              <a:t>He/she/it + is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Eras Bold ITC" pitchFamily="34" charset="0"/>
              </a:rPr>
              <a:t>We/you/they + are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92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cs typeface="Aharoni" pitchFamily="2" charset="-79"/>
              </a:rPr>
              <a:t>Утвердительное предложение</a:t>
            </a:r>
            <a:endParaRPr lang="ru-RU" sz="4800" b="1" dirty="0">
              <a:solidFill>
                <a:schemeClr val="bg1"/>
              </a:solidFill>
              <a:cs typeface="Aharoni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Оборот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be</a:t>
            </a:r>
            <a:r>
              <a:rPr lang="ru-RU" b="1" dirty="0"/>
              <a:t> </a:t>
            </a:r>
            <a:r>
              <a:rPr lang="ru-RU" b="1" dirty="0" err="1"/>
              <a:t>going</a:t>
            </a:r>
            <a:r>
              <a:rPr lang="ru-RU" b="1" dirty="0"/>
              <a:t> </a:t>
            </a:r>
            <a:r>
              <a:rPr lang="ru-RU" b="1" dirty="0" err="1"/>
              <a:t>to</a:t>
            </a:r>
            <a:r>
              <a:rPr lang="ru-RU" b="1" dirty="0"/>
              <a:t> состоит из двух частей: изменяемой и неизменяемой. </a:t>
            </a:r>
            <a:endParaRPr lang="ru-RU" b="1" dirty="0" smtClean="0"/>
          </a:p>
          <a:p>
            <a:r>
              <a:rPr lang="ru-RU" b="1" dirty="0" smtClean="0"/>
              <a:t>Первая </a:t>
            </a:r>
            <a:r>
              <a:rPr lang="ru-RU" b="1" dirty="0"/>
              <a:t>часть - глагол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be</a:t>
            </a:r>
            <a:r>
              <a:rPr lang="ru-RU" b="1" dirty="0"/>
              <a:t>, меняется в зависимости от того, кто совершает действия. В настоящем времени глагол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be</a:t>
            </a:r>
            <a:r>
              <a:rPr lang="ru-RU" b="1" dirty="0"/>
              <a:t> имеет 3-и формы</a:t>
            </a:r>
            <a:r>
              <a:rPr lang="ru-RU" b="1" dirty="0" smtClean="0"/>
              <a:t>: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>
              <a:latin typeface="Eras Bold ITC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Eras Bold ITC" pitchFamily="34" charset="0"/>
              </a:rPr>
              <a:t>I + am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Eras Bold ITC" pitchFamily="34" charset="0"/>
              </a:rPr>
              <a:t>He/she/it + is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Eras Bold ITC" pitchFamily="34" charset="0"/>
              </a:rPr>
              <a:t>We/you/they + are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2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Примеры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They </a:t>
            </a:r>
            <a:r>
              <a:rPr lang="en-US" sz="4400" b="1" dirty="0">
                <a:solidFill>
                  <a:srgbClr val="FF0000"/>
                </a:solidFill>
              </a:rPr>
              <a:t>are going to </a:t>
            </a:r>
            <a:r>
              <a:rPr lang="en-US" sz="4400" b="1" dirty="0"/>
              <a:t>swim in the pool</a:t>
            </a:r>
            <a:r>
              <a:rPr lang="en-US" sz="4400" b="1" dirty="0" smtClean="0"/>
              <a:t>.</a:t>
            </a:r>
            <a:r>
              <a:rPr lang="ru-RU" sz="4400" b="1" dirty="0" smtClean="0"/>
              <a:t> -</a:t>
            </a:r>
            <a:r>
              <a:rPr lang="en-US" sz="4400" b="1" dirty="0" smtClean="0"/>
              <a:t> </a:t>
            </a:r>
            <a:r>
              <a:rPr lang="ru-RU" sz="4400" b="1" dirty="0"/>
              <a:t>Они </a:t>
            </a:r>
            <a:r>
              <a:rPr lang="ru-RU" sz="4400" b="1" dirty="0">
                <a:solidFill>
                  <a:srgbClr val="FF0000"/>
                </a:solidFill>
              </a:rPr>
              <a:t>собираются</a:t>
            </a:r>
            <a:r>
              <a:rPr lang="ru-RU" sz="4400" b="1" dirty="0"/>
              <a:t> поплавать в бассейне</a:t>
            </a:r>
            <a:r>
              <a:rPr lang="ru-RU" sz="4400" b="1" dirty="0" smtClean="0"/>
              <a:t>.</a:t>
            </a:r>
          </a:p>
          <a:p>
            <a:pPr marL="0" indent="0">
              <a:buNone/>
            </a:pPr>
            <a:endParaRPr lang="en-US" sz="4400" b="1" dirty="0" smtClean="0"/>
          </a:p>
          <a:p>
            <a:r>
              <a:rPr lang="ru-RU" sz="4400" b="1" dirty="0" smtClean="0"/>
              <a:t> </a:t>
            </a:r>
            <a:r>
              <a:rPr lang="en-US" sz="4400" b="1" dirty="0"/>
              <a:t>She </a:t>
            </a:r>
            <a:r>
              <a:rPr lang="en-US" sz="4400" b="1" dirty="0">
                <a:solidFill>
                  <a:srgbClr val="FF0000"/>
                </a:solidFill>
              </a:rPr>
              <a:t>is going </a:t>
            </a:r>
            <a:r>
              <a:rPr lang="en-US" sz="4400" b="1" dirty="0"/>
              <a:t>to find a job. </a:t>
            </a:r>
            <a:r>
              <a:rPr lang="ru-RU" sz="4400" b="1" dirty="0" smtClean="0"/>
              <a:t>- Она </a:t>
            </a:r>
            <a:r>
              <a:rPr lang="ru-RU" sz="4400" b="1" dirty="0">
                <a:solidFill>
                  <a:srgbClr val="FF0000"/>
                </a:solidFill>
              </a:rPr>
              <a:t>собирается</a:t>
            </a:r>
            <a:r>
              <a:rPr lang="ru-RU" sz="4400" b="1" dirty="0"/>
              <a:t> найти работу</a:t>
            </a:r>
            <a:r>
              <a:rPr lang="ru-RU" sz="4400" b="1" dirty="0" smtClean="0"/>
              <a:t>.</a:t>
            </a:r>
          </a:p>
          <a:p>
            <a:pPr marL="0" indent="0">
              <a:buNone/>
            </a:pPr>
            <a:r>
              <a:rPr lang="ru-RU" sz="4400" b="1" dirty="0" smtClean="0"/>
              <a:t> </a:t>
            </a:r>
            <a:endParaRPr lang="en-US" sz="4400" b="1" dirty="0" smtClean="0"/>
          </a:p>
          <a:p>
            <a:r>
              <a:rPr lang="en-US" sz="4400" b="1" dirty="0" smtClean="0"/>
              <a:t>We </a:t>
            </a:r>
            <a:r>
              <a:rPr lang="en-US" sz="4400" b="1" dirty="0">
                <a:solidFill>
                  <a:srgbClr val="FF0000"/>
                </a:solidFill>
              </a:rPr>
              <a:t>are going to </a:t>
            </a:r>
            <a:r>
              <a:rPr lang="en-US" sz="4400" b="1" dirty="0"/>
              <a:t>buy a car. </a:t>
            </a:r>
            <a:r>
              <a:rPr lang="ru-RU" sz="4400" b="1" dirty="0" smtClean="0"/>
              <a:t>- Мы </a:t>
            </a:r>
            <a:r>
              <a:rPr lang="ru-RU" sz="4400" b="1" dirty="0">
                <a:solidFill>
                  <a:srgbClr val="FF0000"/>
                </a:solidFill>
              </a:rPr>
              <a:t>собираемся</a:t>
            </a:r>
            <a:r>
              <a:rPr lang="ru-RU" sz="4400" b="1" dirty="0"/>
              <a:t> купить машину.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34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bg1"/>
                </a:solidFill>
              </a:rPr>
              <a:t>Задание 1.</a:t>
            </a:r>
            <a:br>
              <a:rPr lang="ru-RU" sz="8000" b="1" dirty="0" smtClean="0">
                <a:solidFill>
                  <a:schemeClr val="bg1"/>
                </a:solidFill>
              </a:rPr>
            </a:br>
            <a:r>
              <a:rPr lang="ru-RU" sz="8000" b="1" dirty="0" smtClean="0">
                <a:solidFill>
                  <a:schemeClr val="bg1"/>
                </a:solidFill>
              </a:rPr>
              <a:t>Вставить глагол </a:t>
            </a:r>
            <a:r>
              <a:rPr lang="en-US" sz="8000" b="1" dirty="0" smtClean="0">
                <a:solidFill>
                  <a:schemeClr val="bg1"/>
                </a:solidFill>
                <a:latin typeface="Algerian" pitchFamily="82" charset="0"/>
              </a:rPr>
              <a:t>to be </a:t>
            </a:r>
            <a:r>
              <a:rPr lang="ru-RU" sz="8000" b="1" dirty="0" smtClean="0">
                <a:solidFill>
                  <a:schemeClr val="bg1"/>
                </a:solidFill>
              </a:rPr>
              <a:t>в нужной форме.</a:t>
            </a:r>
            <a:endParaRPr lang="ru-RU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02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1470025"/>
          </a:xfrm>
        </p:spPr>
        <p:txBody>
          <a:bodyPr>
            <a:no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en-US" sz="9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    is    are</a:t>
            </a:r>
            <a:endParaRPr lang="ru-RU" sz="9600" dirty="0">
              <a:solidFill>
                <a:srgbClr val="FF0000"/>
              </a:solidFill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1</a:t>
            </a:r>
            <a:r>
              <a:rPr lang="en-US" sz="44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I </a:t>
            </a: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________ going </a:t>
            </a:r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be a model.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2. She </a:t>
            </a: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________ going </a:t>
            </a:r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help people.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3. We </a:t>
            </a: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_____ going </a:t>
            </a:r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write stories.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4. He </a:t>
            </a: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_____ going </a:t>
            </a:r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be a sportsman.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5. They </a:t>
            </a: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______ going </a:t>
            </a:r>
            <a:r>
              <a:rPr lang="en-US" sz="4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sing.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6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1470025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cs typeface="Aharoni" pitchFamily="2" charset="-79"/>
              </a:rPr>
              <a:t>Отрицательное предложение</a:t>
            </a:r>
            <a:endParaRPr lang="ru-RU" sz="4800" dirty="0">
              <a:solidFill>
                <a:srgbClr val="FF0000"/>
              </a:solidFill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t</a:t>
            </a:r>
            <a:r>
              <a:rPr lang="en-US" sz="4400" b="1" dirty="0" smtClean="0">
                <a:solidFill>
                  <a:schemeClr val="tx1"/>
                </a:solidFill>
              </a:rPr>
              <a:t>o be + </a:t>
            </a:r>
            <a:r>
              <a:rPr lang="en-US" sz="4400" b="1" dirty="0" smtClean="0">
                <a:solidFill>
                  <a:srgbClr val="FFFF00"/>
                </a:solidFill>
              </a:rPr>
              <a:t>not</a:t>
            </a:r>
            <a:r>
              <a:rPr lang="en-US" sz="4400" b="1" dirty="0" smtClean="0">
                <a:solidFill>
                  <a:schemeClr val="tx1"/>
                </a:solidFill>
              </a:rPr>
              <a:t> +going to</a:t>
            </a:r>
          </a:p>
          <a:p>
            <a:pPr algn="l"/>
            <a:r>
              <a:rPr lang="ru-RU" sz="4400" b="1" dirty="0" smtClean="0">
                <a:solidFill>
                  <a:schemeClr val="tx1"/>
                </a:solidFill>
              </a:rPr>
              <a:t>Примеры: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US" sz="3700" b="1" dirty="0">
                <a:solidFill>
                  <a:prstClr val="black"/>
                </a:solidFill>
              </a:rPr>
              <a:t>They </a:t>
            </a:r>
            <a:r>
              <a:rPr lang="en-US" sz="3700" b="1" dirty="0" smtClean="0">
                <a:solidFill>
                  <a:srgbClr val="FF0000"/>
                </a:solidFill>
              </a:rPr>
              <a:t>are</a:t>
            </a:r>
            <a:r>
              <a:rPr lang="en-US" sz="4400" b="1" dirty="0">
                <a:solidFill>
                  <a:srgbClr val="FFFF00"/>
                </a:solidFill>
              </a:rPr>
              <a:t> not</a:t>
            </a:r>
            <a:r>
              <a:rPr lang="ru-RU" sz="3700" b="1" dirty="0" smtClean="0">
                <a:solidFill>
                  <a:srgbClr val="FF0000"/>
                </a:solidFill>
              </a:rPr>
              <a:t> </a:t>
            </a:r>
            <a:r>
              <a:rPr lang="en-US" sz="3700" b="1" dirty="0" smtClean="0">
                <a:solidFill>
                  <a:srgbClr val="FF0000"/>
                </a:solidFill>
              </a:rPr>
              <a:t> </a:t>
            </a:r>
            <a:r>
              <a:rPr lang="en-US" sz="3700" b="1" dirty="0">
                <a:solidFill>
                  <a:srgbClr val="FF0000"/>
                </a:solidFill>
              </a:rPr>
              <a:t>going to </a:t>
            </a:r>
            <a:r>
              <a:rPr lang="en-US" sz="3700" b="1" dirty="0">
                <a:solidFill>
                  <a:prstClr val="black"/>
                </a:solidFill>
              </a:rPr>
              <a:t>swim in the pool.</a:t>
            </a:r>
            <a:r>
              <a:rPr lang="ru-RU" sz="3700" b="1" dirty="0">
                <a:solidFill>
                  <a:prstClr val="black"/>
                </a:solidFill>
              </a:rPr>
              <a:t> -</a:t>
            </a:r>
            <a:r>
              <a:rPr lang="en-US" sz="3700" b="1" dirty="0">
                <a:solidFill>
                  <a:prstClr val="black"/>
                </a:solidFill>
              </a:rPr>
              <a:t> </a:t>
            </a:r>
            <a:r>
              <a:rPr lang="ru-RU" sz="3700" b="1" dirty="0">
                <a:solidFill>
                  <a:prstClr val="black"/>
                </a:solidFill>
              </a:rPr>
              <a:t>Они </a:t>
            </a:r>
            <a:r>
              <a:rPr lang="ru-RU" sz="3700" b="1" dirty="0" smtClean="0">
                <a:solidFill>
                  <a:srgbClr val="FFFF00"/>
                </a:solidFill>
              </a:rPr>
              <a:t>не</a:t>
            </a:r>
            <a:r>
              <a:rPr lang="ru-RU" sz="3700" b="1" dirty="0" smtClean="0">
                <a:solidFill>
                  <a:prstClr val="black"/>
                </a:solidFill>
              </a:rPr>
              <a:t> </a:t>
            </a:r>
            <a:r>
              <a:rPr lang="ru-RU" sz="3700" b="1" dirty="0" smtClean="0">
                <a:solidFill>
                  <a:srgbClr val="FF0000"/>
                </a:solidFill>
              </a:rPr>
              <a:t>собираются</a:t>
            </a:r>
            <a:r>
              <a:rPr lang="ru-RU" sz="3700" b="1" dirty="0" smtClean="0">
                <a:solidFill>
                  <a:prstClr val="black"/>
                </a:solidFill>
              </a:rPr>
              <a:t> плавать </a:t>
            </a:r>
            <a:r>
              <a:rPr lang="ru-RU" sz="3700" b="1" dirty="0">
                <a:solidFill>
                  <a:prstClr val="black"/>
                </a:solidFill>
              </a:rPr>
              <a:t>в бассейне</a:t>
            </a:r>
            <a:r>
              <a:rPr lang="ru-RU" sz="3700" b="1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 algn="l">
              <a:buFont typeface="Arial" pitchFamily="34" charset="0"/>
              <a:buChar char="•"/>
            </a:pPr>
            <a:endParaRPr lang="ru-RU" sz="3700" b="1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US" sz="3700" b="1" dirty="0" smtClean="0">
                <a:solidFill>
                  <a:prstClr val="black"/>
                </a:solidFill>
              </a:rPr>
              <a:t>I am </a:t>
            </a:r>
            <a:r>
              <a:rPr lang="en-US" sz="3700" b="1" dirty="0" smtClean="0">
                <a:solidFill>
                  <a:srgbClr val="FFFF00"/>
                </a:solidFill>
              </a:rPr>
              <a:t>not</a:t>
            </a:r>
            <a:r>
              <a:rPr lang="en-US" sz="3700" b="1" dirty="0" smtClean="0">
                <a:solidFill>
                  <a:srgbClr val="FF0000"/>
                </a:solidFill>
              </a:rPr>
              <a:t> </a:t>
            </a:r>
            <a:r>
              <a:rPr lang="en-US" sz="3700" b="1" dirty="0">
                <a:solidFill>
                  <a:srgbClr val="FF0000"/>
                </a:solidFill>
              </a:rPr>
              <a:t>going to </a:t>
            </a:r>
            <a:r>
              <a:rPr lang="en-US" sz="3700" b="1" dirty="0">
                <a:solidFill>
                  <a:prstClr val="black"/>
                </a:solidFill>
              </a:rPr>
              <a:t>buy a car. </a:t>
            </a:r>
            <a:r>
              <a:rPr lang="ru-RU" sz="3700" b="1" dirty="0" smtClean="0">
                <a:solidFill>
                  <a:prstClr val="black"/>
                </a:solidFill>
              </a:rPr>
              <a:t>– Я </a:t>
            </a:r>
            <a:r>
              <a:rPr lang="ru-RU" sz="3700" b="1" dirty="0" smtClean="0">
                <a:solidFill>
                  <a:srgbClr val="FFFF00"/>
                </a:solidFill>
              </a:rPr>
              <a:t>не </a:t>
            </a:r>
            <a:r>
              <a:rPr lang="ru-RU" sz="3700" b="1" dirty="0" smtClean="0">
                <a:solidFill>
                  <a:srgbClr val="FF0000"/>
                </a:solidFill>
              </a:rPr>
              <a:t>собираюсь</a:t>
            </a:r>
            <a:r>
              <a:rPr lang="ru-RU" sz="3700" b="1" dirty="0" smtClean="0">
                <a:solidFill>
                  <a:prstClr val="black"/>
                </a:solidFill>
              </a:rPr>
              <a:t> покупать машину</a:t>
            </a:r>
            <a:r>
              <a:rPr lang="ru-RU" sz="3700" b="1" dirty="0">
                <a:solidFill>
                  <a:prstClr val="black"/>
                </a:solidFill>
              </a:rPr>
              <a:t>.</a:t>
            </a:r>
          </a:p>
          <a:p>
            <a:pPr algn="l"/>
            <a:endParaRPr lang="ru-RU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06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8000" b="1" dirty="0">
                <a:solidFill>
                  <a:prstClr val="white"/>
                </a:solidFill>
              </a:rPr>
              <a:t>Задание </a:t>
            </a:r>
            <a:r>
              <a:rPr lang="ru-RU" sz="8000" b="1" dirty="0" smtClean="0">
                <a:solidFill>
                  <a:prstClr val="white"/>
                </a:solidFill>
              </a:rPr>
              <a:t>2.</a:t>
            </a:r>
            <a:br>
              <a:rPr lang="ru-RU" sz="8000" b="1" dirty="0" smtClean="0">
                <a:solidFill>
                  <a:prstClr val="white"/>
                </a:solidFill>
              </a:rPr>
            </a:br>
            <a:r>
              <a:rPr lang="ru-RU" sz="8000" b="1" dirty="0" smtClean="0">
                <a:solidFill>
                  <a:prstClr val="white"/>
                </a:solidFill>
              </a:rPr>
              <a:t>Поставьте предложения в отрицательную форму.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779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490</Words>
  <Application>Microsoft Office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To be going to …</vt:lpstr>
      <vt:lpstr>Когда употребляется to be going to</vt:lpstr>
      <vt:lpstr>Утвердительное предложение</vt:lpstr>
      <vt:lpstr>Утвердительное предложение</vt:lpstr>
      <vt:lpstr>Примеры</vt:lpstr>
      <vt:lpstr>Задание 1. Вставить глагол to be в нужной форме.</vt:lpstr>
      <vt:lpstr>am    is    are</vt:lpstr>
      <vt:lpstr>Отрицательное предложение</vt:lpstr>
      <vt:lpstr>Задание 2. Поставьте предложения в отрицательную форму.</vt:lpstr>
      <vt:lpstr>to be + not +going to  </vt:lpstr>
      <vt:lpstr>Вопросительное предложение</vt:lpstr>
      <vt:lpstr>Задание 3. Поставьте предложения в вопросительную форму.</vt:lpstr>
      <vt:lpstr>Презентация PowerPoint</vt:lpstr>
      <vt:lpstr>Задание 4. Найдите ошибки.</vt:lpstr>
      <vt:lpstr>Find mistakes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going to …</dc:title>
  <dc:creator>Ольга</dc:creator>
  <cp:lastModifiedBy>Ольга</cp:lastModifiedBy>
  <cp:revision>21</cp:revision>
  <dcterms:created xsi:type="dcterms:W3CDTF">2018-04-11T19:09:09Z</dcterms:created>
  <dcterms:modified xsi:type="dcterms:W3CDTF">2018-04-19T21:04:46Z</dcterms:modified>
</cp:coreProperties>
</file>