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742" r:id="rId2"/>
  </p:sldMasterIdLst>
  <p:notesMasterIdLst>
    <p:notesMasterId r:id="rId31"/>
  </p:notesMasterIdLst>
  <p:sldIdLst>
    <p:sldId id="256" r:id="rId3"/>
    <p:sldId id="276" r:id="rId4"/>
    <p:sldId id="277" r:id="rId5"/>
    <p:sldId id="266" r:id="rId6"/>
    <p:sldId id="278" r:id="rId7"/>
    <p:sldId id="279" r:id="rId8"/>
    <p:sldId id="280" r:id="rId9"/>
    <p:sldId id="265" r:id="rId10"/>
    <p:sldId id="281" r:id="rId11"/>
    <p:sldId id="257" r:id="rId12"/>
    <p:sldId id="258" r:id="rId13"/>
    <p:sldId id="259" r:id="rId14"/>
    <p:sldId id="282" r:id="rId15"/>
    <p:sldId id="283" r:id="rId16"/>
    <p:sldId id="260" r:id="rId17"/>
    <p:sldId id="261" r:id="rId18"/>
    <p:sldId id="263" r:id="rId19"/>
    <p:sldId id="268" r:id="rId20"/>
    <p:sldId id="269" r:id="rId21"/>
    <p:sldId id="270" r:id="rId22"/>
    <p:sldId id="275" r:id="rId23"/>
    <p:sldId id="271" r:id="rId24"/>
    <p:sldId id="272" r:id="rId25"/>
    <p:sldId id="273" r:id="rId26"/>
    <p:sldId id="274" r:id="rId27"/>
    <p:sldId id="262" r:id="rId28"/>
    <p:sldId id="267" r:id="rId29"/>
    <p:sldId id="26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>
      <p:cViewPr varScale="1">
        <p:scale>
          <a:sx n="70" d="100"/>
          <a:sy n="70" d="100"/>
        </p:scale>
        <p:origin x="-8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91B85D-C2B9-4E42-8C17-D1A7697BC26B}" type="datetimeFigureOut">
              <a:rPr lang="ru-RU"/>
              <a:pPr/>
              <a:t>09.05.2014</a:t>
            </a:fld>
            <a:endParaRPr lang="ru-RU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7023B3-8EF0-4BA7-A49F-63BBE51A941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331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BCEB40C-A489-478E-9731-470E6B6E0703}" type="slidenum">
              <a:rPr lang="ru-RU" sz="1200">
                <a:latin typeface="+mn-lt"/>
              </a:rPr>
              <a:pPr algn="r">
                <a:defRPr/>
              </a:pPr>
              <a:t>28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604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0420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60421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0422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0423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042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60425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60426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042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042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0429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9DA692-7081-4B20-B53E-965FB1818D21}" type="datetimeFigureOut">
              <a:rPr lang="ru-RU"/>
              <a:pPr/>
              <a:t>09.05.2014</a:t>
            </a:fld>
            <a:endParaRPr lang="ru-RU"/>
          </a:p>
        </p:txBody>
      </p:sp>
      <p:sp>
        <p:nvSpPr>
          <p:cNvPr id="6043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0431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0986D6-1CB0-472C-BD9F-6AE1AC3A2E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82C56F-9420-48BA-91F3-926B01233AA2}" type="datetimeFigureOut">
              <a:rPr lang="ru-RU"/>
              <a:pPr/>
              <a:t>09.05.2014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DAC19-9222-44E5-89F7-C91D87DBD9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360300-6693-48A6-A4D4-374BE78BCC1C}" type="datetimeFigureOut">
              <a:rPr lang="ru-RU"/>
              <a:pPr/>
              <a:t>09.05.2014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35EDB-ABF1-4EAF-A91F-F721852CA7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fld id="{EBC581D2-C483-4BCF-BD95-9C7FBB5FA634}" type="datetimeFigureOut">
              <a:rPr lang="ru-RU"/>
              <a:pPr/>
              <a:t>09.05.2014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AB5413-562B-4F90-AD55-BD2BFA1527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77373A77-401A-4BE1-A194-B9B7B072E7D9}" type="datetimeFigureOut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A318EB7-3DFC-45F9-B42D-965C0A5E1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F649044A-410A-43C4-9F79-2151086F2479}" type="datetimeFigureOut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7395182-EB93-469A-A029-A2432B06D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A7A45A50-90C4-45DE-972B-062CE04414A9}" type="datetimeFigureOut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5CD43505-2111-4A07-B41F-BD761F4E0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6212F4C-9854-4726-8FAA-BBAECEBDB349}" type="datetimeFigureOut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3B6D1CE-5D07-4088-B530-B67026C9A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5E09E87-E369-454F-B806-1C84C773DFE6}" type="datetimeFigureOut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B16454E8-9ABE-4161-BEBD-CD0122744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A6A83-2F73-497C-A975-6DBE61786716}" type="datetimeFigureOut">
              <a:rPr lang="ru-RU"/>
              <a:pPr/>
              <a:t>09.05.2014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0E792-9EFA-4652-8673-86A2D5432D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2C578A-73CD-402B-8B8C-E77DB394FF8F}" type="datetimeFigureOut">
              <a:rPr lang="ru-RU"/>
              <a:pPr/>
              <a:t>09.05.2014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23E5C-2531-49BB-8E10-01C14D008B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59A039-4271-47FF-9EE2-AAAC8D07A6F9}" type="datetimeFigureOut">
              <a:rPr lang="ru-RU"/>
              <a:pPr/>
              <a:t>09.05.2014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6720E-539F-4A22-8727-6EB9F45C37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A492B8-2BDC-4047-8154-4755CC25D42E}" type="datetimeFigureOut">
              <a:rPr lang="ru-RU"/>
              <a:pPr/>
              <a:t>09.05.2014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49DA5-C613-43C3-A1B1-5DF4618842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F68A50-34DD-4893-B205-EEAB16A12502}" type="datetimeFigureOut">
              <a:rPr lang="ru-RU"/>
              <a:pPr/>
              <a:t>09.05.2014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2F8D6-AF56-41EB-ACFE-41065AB1BA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2FBF0-F3BE-4C99-A609-BDC04B1234A9}" type="datetimeFigureOut">
              <a:rPr lang="ru-RU"/>
              <a:pPr/>
              <a:t>09.05.2014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6B3D1-E807-4D07-B53D-AA896FAEA6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E0CB9-3730-4BD2-ADB9-AE6F846D1B59}" type="datetimeFigureOut">
              <a:rPr lang="ru-RU"/>
              <a:pPr/>
              <a:t>09.05.2014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23D49-5BF4-46D9-8A46-48C4D7C398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B13BDA-C3F7-4037-8A66-35B00BD8FBEB}" type="datetimeFigureOut">
              <a:rPr lang="ru-RU"/>
              <a:pPr/>
              <a:t>09.05.2014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A146E-C7E0-4C8E-9E8C-2136EB1A9A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93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59396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939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5939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4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0D0E070B-08F0-4C1A-9A8A-1E760982C13A}" type="datetimeFigureOut">
              <a:rPr lang="ru-RU"/>
              <a:pPr/>
              <a:t>09.05.2014</a:t>
            </a:fld>
            <a:endParaRPr lang="ru-RU"/>
          </a:p>
        </p:txBody>
      </p:sp>
      <p:sp>
        <p:nvSpPr>
          <p:cNvPr id="5940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594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57CC584-26ED-49EF-928B-04BDB56DB33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60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4"/>
          <p:cNvSpPr>
            <a:spLocks noGrp="1"/>
          </p:cNvSpPr>
          <p:nvPr>
            <p:ph type="dt" sz="half" idx="2"/>
          </p:nvPr>
        </p:nvSpPr>
        <p:spPr>
          <a:xfrm>
            <a:off x="6108700" y="6556375"/>
            <a:ext cx="2101850" cy="3016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84DAB321-8869-46A6-A282-9357018B1462}" type="datetimeFigureOut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169988" y="6557963"/>
            <a:ext cx="4948237" cy="3016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16900" y="6556375"/>
            <a:ext cx="366713" cy="3016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03FA3FF0-6B45-470D-9EA1-8444DA9BA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olgvardia.ru/files/u3/d4e9022f71cb9b8f158c4cbc883c1f66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900igr.net/datas/chelovek/Professii-3.files/0020-020-Inzhener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ruprom-image.s3.amazonaws.com/62708_w640_h640_mil78087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onmilwaukee.com/images/articles/gr/graduation09/graduation09_fullsize_story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top-desktop.ru/files/biznes/1024/7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rabota-nsk.ru/photo/rab27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akvatruboplast.ru/assets/templates/default/images/cat_pics/services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ucheba.ru/prof/pix/pixel.gif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eba.ru/vuz/first-5881.html?f%5B0%5D=7740&amp;f%5B1%5D=7744&amp;f%5B2%5D=7742&amp;f%5B3%5D=10737&amp;p%5b7740%5d%5b%5d=178828&amp;p%5b7744%5d%5b%5d=179802&amp;p%5b7742%5d%5b%5d=178841&amp;p%5b7742%5d%5b%5d=34139&amp;p%5b10737%5d%5b%5d=180122&amp;p%5b10737%5d%5b%5d=35241" TargetMode="External"/><Relationship Id="rId7" Type="http://schemas.openxmlformats.org/officeDocument/2006/relationships/hyperlink" Target="http://www.ucheba.ru/vuz/first-5894.html?f%5B0%5D=3543&amp;f%5B1%5D=3537&amp;f%5B2%5D=3540&amp;f%5B3%5D=3538&amp;f%5B4%5D=3541&amp;p%5b3543%5d%5b%5d=178535&amp;p%5b3543%5d%5b%5d=178534&amp;p%5b3543%5d%5b%5d=178533&amp;p%5b3537%5d%5b%5d=178459&amp;p%5b3540%5d%5b%5d=178525&amp;p%5b3538%5d%5b%5d=178510&amp;p%5b3541%5d%5b%5d=178529" TargetMode="External"/><Relationship Id="rId2" Type="http://schemas.openxmlformats.org/officeDocument/2006/relationships/hyperlink" Target="http://www.ucheba.ru/vuz/first-5965.html?f%5B0%5D=1457&amp;p%5b1457%5d%5b%5d=34586&amp;p%5b1457%5d%5b%5d=178190&amp;p%5b1457%5d%5b%5d=17819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cheba.ru/vuz/first-9029.html?f%5B0%5D=11115&amp;p%5b11115%5d%5b%5d=174598" TargetMode="External"/><Relationship Id="rId5" Type="http://schemas.openxmlformats.org/officeDocument/2006/relationships/hyperlink" Target="http://www.ucheba.ru/vuz/first-5867.html?f%5B0%5D=2572&amp;p%5b2572%5d%5b%5d=182173" TargetMode="External"/><Relationship Id="rId4" Type="http://schemas.openxmlformats.org/officeDocument/2006/relationships/hyperlink" Target="http://www.ucheba.ru/vuz/first-6233.html?f%5B0%5D=4581&amp;p%5b4581%5d%5b%5d=126367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ustovit.ru/portfolio/lego/finished_28-1.jpg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tatic.vmurmanske.ru/serverdata/news_info/2010/01/28/512415/imgFull.jpg" TargetMode="External"/><Relationship Id="rId13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12" Type="http://schemas.openxmlformats.org/officeDocument/2006/relationships/hyperlink" Target="http://img-fotki.yandex.ru/get/3309/msidesign.c/0_224ea_e2f5512b_XL" TargetMode="External"/><Relationship Id="rId17" Type="http://schemas.openxmlformats.org/officeDocument/2006/relationships/image" Target="../media/image23.jpeg"/><Relationship Id="rId2" Type="http://schemas.openxmlformats.org/officeDocument/2006/relationships/hyperlink" Target="http://www.1000dosok.ru/s/07-07-7035723.jpg" TargetMode="External"/><Relationship Id="rId16" Type="http://schemas.openxmlformats.org/officeDocument/2006/relationships/hyperlink" Target="http://www.kolesa.ru/st/media/img/2009/07/08/63943_1247057652_70420x853871_s800x6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.oboz.obozrevatel.com/files/NewsPhoto/2008/08/18/253973/111364_image_large.jpg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5" Type="http://schemas.openxmlformats.org/officeDocument/2006/relationships/image" Target="../media/image22.jpeg"/><Relationship Id="rId10" Type="http://schemas.openxmlformats.org/officeDocument/2006/relationships/hyperlink" Target="http://dnepr.info/images/39631/ROYAL_EXTND.JPG" TargetMode="External"/><Relationship Id="rId4" Type="http://schemas.openxmlformats.org/officeDocument/2006/relationships/hyperlink" Target="http://fp.images.autos.msn.com/Media/580x348/cc/cca9401e6a424fe59dda2afcc003d636.jpg" TargetMode="External"/><Relationship Id="rId9" Type="http://schemas.openxmlformats.org/officeDocument/2006/relationships/image" Target="../media/image19.jpeg"/><Relationship Id="rId14" Type="http://schemas.openxmlformats.org/officeDocument/2006/relationships/hyperlink" Target="http://www.aif.ru/application/public/news/935/3d283995efc130a4710f1bd7314ba34e_big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95536" y="1268760"/>
            <a:ext cx="8062912" cy="1470025"/>
          </a:xfrm>
          <a:noFill/>
          <a:ln/>
        </p:spPr>
        <p:txBody>
          <a:bodyPr anchor="b">
            <a:normAutofit/>
          </a:bodyPr>
          <a:lstStyle/>
          <a:p>
            <a:pPr marL="484632" algn="r" fontAlgn="auto">
              <a:spcAft>
                <a:spcPts val="0"/>
              </a:spcAft>
              <a:defRPr/>
            </a:pPr>
            <a:r>
              <a:rPr lang="ru-RU" sz="44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Презентация на тему:</a:t>
            </a:r>
            <a:br>
              <a:rPr lang="ru-RU" sz="44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400" b="1" i="1" kern="1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«Профессия-Инженер»</a:t>
            </a:r>
            <a:endParaRPr lang="ru-RU" sz="4400" i="1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3316" name="Picture 4" descr="Картинка 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781300"/>
            <a:ext cx="2284412" cy="3527425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059113" y="5229225"/>
            <a:ext cx="5580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 ученицы 12 «Б» класса</a:t>
            </a:r>
          </a:p>
          <a:p>
            <a:r>
              <a:rPr lang="ru-RU" sz="24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Ризовой Ирины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54974" y="4153"/>
            <a:ext cx="8158881" cy="1045726"/>
          </a:xfrm>
          <a:noFill/>
          <a:ln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Описание профессии:</a:t>
            </a:r>
            <a:endParaRPr lang="ru-RU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395288" y="1125538"/>
            <a:ext cx="4681537" cy="5256212"/>
          </a:xfrm>
        </p:spPr>
        <p:txBody>
          <a:bodyPr>
            <a:normAutofit/>
          </a:bodyPr>
          <a:lstStyle/>
          <a:p>
            <a:pPr marL="6350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solidFill>
                  <a:schemeClr val="accent2"/>
                </a:solidFill>
              </a:rPr>
              <a:t>Инженерные профессии - самые массовые профессии высококвалифицированного труда. В нашей стране более трети специалистов с высшим образованием - инженеры.</a:t>
            </a:r>
          </a:p>
          <a:p>
            <a:pPr marL="6350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solidFill>
                  <a:schemeClr val="accent2"/>
                </a:solidFill>
              </a:rPr>
              <a:t>Инженер принимает участие в производстве материальных благ общества - от продуктов питания и товаров повседневного спроса до сложных вычислительных машин и космических ракет. Современный инженер - это специалист, обладающий высокой культурой и хорошо знающий современную технику и технологии, экономику и организацию производства, умеющий пользоваться инженерными методами при решении инженерных задач и в то же время обладающий способностью к изобретательству. Конкретные задачи инженерного труда и требования профессии зависят от того, к какой профессиональной группе она принадлежит. </a:t>
            </a:r>
            <a:br>
              <a:rPr lang="ru-RU" sz="1800">
                <a:solidFill>
                  <a:schemeClr val="accent2"/>
                </a:solidFill>
              </a:rPr>
            </a:br>
            <a:endParaRPr lang="ru-RU" sz="1800">
              <a:solidFill>
                <a:schemeClr val="accent2"/>
              </a:solidFill>
            </a:endParaRPr>
          </a:p>
        </p:txBody>
      </p:sp>
      <p:pic>
        <p:nvPicPr>
          <p:cNvPr id="7" name="Объект 6" descr="Картинка 13 из 27192">
            <a:hlinkClick r:id="rId2"/>
          </p:cNvPr>
          <p:cNvPicPr>
            <a:picLocks noGrp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1700213"/>
            <a:ext cx="3744913" cy="4465637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1937" y="4259"/>
            <a:ext cx="8229601" cy="1072539"/>
          </a:xfrm>
          <a:noFill/>
          <a:ln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Личностные качества</a:t>
            </a:r>
            <a:endParaRPr lang="ru-RU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908050"/>
            <a:ext cx="4897438" cy="52800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700" b="1">
                <a:solidFill>
                  <a:schemeClr val="accent2"/>
                </a:solidFill>
              </a:rPr>
              <a:t>Каждый инженер в той или иной степени имеет дело с техникой, с техническими объектами и технологическими процессами. Поэтому интерес к технике, склонность к занятию с ней являются одним из условий успешности его деятельности. Важны для него и технические способности, техническая наблюдательность, техническое мышление, пространственное воображение. </a:t>
            </a:r>
            <a:br>
              <a:rPr lang="ru-RU" sz="1700" b="1">
                <a:solidFill>
                  <a:schemeClr val="accent2"/>
                </a:solidFill>
              </a:rPr>
            </a:br>
            <a:r>
              <a:rPr lang="ru-RU" sz="1700" b="1">
                <a:solidFill>
                  <a:schemeClr val="accent2"/>
                </a:solidFill>
              </a:rPr>
              <a:t>Труд инженера носит творческий характер. В любой области настоящий инженер должен действовать самостоятельно, инициативно, творчески. Часто инженер выступает в роли руководителя определенного коллектива людей. Эта особенность деятельности инженера требует от него проявления организаторских способностей. </a:t>
            </a:r>
            <a:br>
              <a:rPr lang="ru-RU" sz="1700" b="1">
                <a:solidFill>
                  <a:schemeClr val="accent2"/>
                </a:solidFill>
              </a:rPr>
            </a:br>
            <a:r>
              <a:rPr lang="ru-RU" sz="1700" b="1">
                <a:solidFill>
                  <a:schemeClr val="accent2"/>
                </a:solidFill>
              </a:rPr>
              <a:t>Большое значение для инженера имеет чувство ответственности, т.к. от его работы, способностей, организованности часто зависит рациональное использование фондов, техники, рабочей силы</a:t>
            </a:r>
            <a:r>
              <a:rPr lang="ru-RU" sz="1600" b="1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sz="1600" b="1">
              <a:solidFill>
                <a:schemeClr val="accent2"/>
              </a:solidFill>
            </a:endParaRPr>
          </a:p>
        </p:txBody>
      </p:sp>
      <p:pic>
        <p:nvPicPr>
          <p:cNvPr id="7" name="Объект 4" descr="Картинка 12 из 27192">
            <a:hlinkClick r:id="rId2"/>
          </p:cNvPr>
          <p:cNvPicPr>
            <a:picLocks noGrp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2205038"/>
            <a:ext cx="3671888" cy="3395662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  <a:noFill/>
          <a:ln/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Образование (Что надо знать?):</a:t>
            </a:r>
            <a:r>
              <a:rPr lang="ru-RU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457200" y="1722438"/>
            <a:ext cx="4038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200">
                <a:solidFill>
                  <a:schemeClr val="accent2"/>
                </a:solidFill>
              </a:rPr>
              <a:t>В процессе обучения студенты получают обстоятельную общетехническую, физико-математическую и другую естественнонаучную подготовку в зависимости от специальности. В школе хорошо надо знать физику, математику, черчение.</a:t>
            </a:r>
          </a:p>
          <a:p>
            <a:pPr>
              <a:lnSpc>
                <a:spcPct val="80000"/>
              </a:lnSpc>
            </a:pPr>
            <a:endParaRPr lang="ru-RU" sz="220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ученик\Desktop\images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773238"/>
            <a:ext cx="4392613" cy="345598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2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20"/>
                            </p:stCondLst>
                            <p:childTnLst>
                              <p:par>
                                <p:cTn id="13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002588" cy="57927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/>
              <a:t>    </a:t>
            </a:r>
            <a:r>
              <a:rPr lang="ru-RU" sz="2400" b="1">
                <a:solidFill>
                  <a:srgbClr val="0000CC"/>
                </a:solidFill>
              </a:rPr>
              <a:t>Чтобы гордиться своей работой, надо иметь глубокие </a:t>
            </a:r>
            <a:r>
              <a:rPr lang="ru-RU" sz="2400" b="1" i="1" u="sng">
                <a:solidFill>
                  <a:srgbClr val="0000CC"/>
                </a:solidFill>
              </a:rPr>
              <a:t>теоретические знания</a:t>
            </a:r>
            <a:r>
              <a:rPr lang="ru-RU" sz="2400" b="1">
                <a:solidFill>
                  <a:srgbClr val="0000CC"/>
                </a:solidFill>
              </a:rPr>
              <a:t>, </a:t>
            </a:r>
            <a:r>
              <a:rPr lang="ru-RU" sz="2400" b="1" i="1" u="sng">
                <a:solidFill>
                  <a:srgbClr val="0000CC"/>
                </a:solidFill>
              </a:rPr>
              <a:t>практический опыт</a:t>
            </a:r>
            <a:r>
              <a:rPr lang="ru-RU" sz="2400" b="1">
                <a:solidFill>
                  <a:srgbClr val="0000CC"/>
                </a:solidFill>
              </a:rPr>
              <a:t>, не забывая при этом про экономическую целесообразность. </a:t>
            </a:r>
            <a:r>
              <a:rPr lang="ru-RU" sz="2400" b="1" i="1" u="sng">
                <a:solidFill>
                  <a:srgbClr val="0000CC"/>
                </a:solidFill>
              </a:rPr>
              <a:t>Знания - основа всего.</a:t>
            </a:r>
            <a:r>
              <a:rPr lang="ru-RU" sz="2400" b="1">
                <a:solidFill>
                  <a:srgbClr val="0000CC"/>
                </a:solidFill>
              </a:rPr>
              <a:t> Инженеру необходимо уметь выполнять чертежи. На первых курсах университетов основы черчения изучаются в курсе инженерной графики и начертательной геометрии. В дальнейшем полученные навыки используются для оформления курсовых и дипломных работ. </a:t>
            </a:r>
          </a:p>
        </p:txBody>
      </p:sp>
      <p:pic>
        <p:nvPicPr>
          <p:cNvPr id="48131" name="Picture 3" descr="Картинка 38 из 42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581525"/>
            <a:ext cx="2303462" cy="17287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91512" cy="45370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/>
              <a:t>   </a:t>
            </a:r>
            <a:r>
              <a:rPr lang="ru-RU" sz="2400" b="1">
                <a:solidFill>
                  <a:srgbClr val="0000CC"/>
                </a:solidFill>
              </a:rPr>
              <a:t>По окончании учебных заведений при выполнении своих профессиональных обязанностей это умение необходимо инженеру для подготовки технической документации. </a:t>
            </a:r>
            <a:endParaRPr lang="ru-RU" sz="2400">
              <a:solidFill>
                <a:srgbClr val="0000CC"/>
              </a:solidFill>
            </a:endParaRPr>
          </a:p>
        </p:txBody>
      </p:sp>
      <p:pic>
        <p:nvPicPr>
          <p:cNvPr id="49155" name="Picture 3" descr="Картинка 12 из 129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2636838"/>
            <a:ext cx="4608513" cy="3457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  <a:noFill/>
          <a:ln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Место работы и карьера</a:t>
            </a:r>
            <a:endParaRPr lang="ru-RU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457200" y="1722438"/>
            <a:ext cx="4038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b="1">
                <a:solidFill>
                  <a:schemeClr val="accent2"/>
                </a:solidFill>
              </a:rPr>
              <a:t>Инженер работает практически во всех отраслях народного хозяйства: на фабриках и заводах, на шахтах и стройках, в НИИ, в авиации, в военном деле, на транспорте и т.д. Он может занимать должности: мастера, ст. мастера, инженера, ст. инженера, руководителя предприятия, начальника смены, отдела, участка, лаборатории, ведущего инженера.</a:t>
            </a:r>
          </a:p>
          <a:p>
            <a:pPr>
              <a:lnSpc>
                <a:spcPct val="80000"/>
              </a:lnSpc>
            </a:pPr>
            <a:endParaRPr lang="ru-RU" sz="1800" b="1">
              <a:solidFill>
                <a:schemeClr val="accent2"/>
              </a:solidFill>
            </a:endParaRPr>
          </a:p>
        </p:txBody>
      </p:sp>
      <p:pic>
        <p:nvPicPr>
          <p:cNvPr id="5" name="Объект 4" descr="Картинка 17 из 27192">
            <a:hlinkClick r:id="rId2"/>
          </p:cNvPr>
          <p:cNvPicPr>
            <a:picLocks noGrp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49500"/>
            <a:ext cx="4244975" cy="289718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8050" y="4153"/>
            <a:ext cx="8229600" cy="1045726"/>
          </a:xfrm>
          <a:noFill/>
          <a:ln/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Риски профессии</a:t>
            </a:r>
            <a:endParaRPr lang="ru-RU" sz="3200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395288" y="836613"/>
            <a:ext cx="4537075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>
                <a:solidFill>
                  <a:schemeClr val="accent2"/>
                </a:solidFill>
              </a:rPr>
              <a:t>Профессию инженера сложно отнести к числу опасных. Большое значение в его работе имеет чувство ответственности, ведь от его работоспособности и организованности нередко зависит рациональное использование рабочей силы и техники. Неотъемлемыми качествами хорошего инженера являются инициативность, самостоятельность, творческий подход к работе. Как правило, инженеры — люди с техническим мышлением и способностями, но часто труд их носит творческий характер. Нередко инженер является руководителем определённого коллектива, поэтому в его деятельности понадобятся и организаторские способности.</a:t>
            </a:r>
            <a:br>
              <a:rPr lang="ru-RU" sz="1800">
                <a:solidFill>
                  <a:schemeClr val="accent2"/>
                </a:solidFill>
              </a:rPr>
            </a:br>
            <a:endParaRPr lang="ru-RU" sz="1800">
              <a:solidFill>
                <a:schemeClr val="accent2"/>
              </a:solidFill>
            </a:endParaRPr>
          </a:p>
        </p:txBody>
      </p:sp>
      <p:sp>
        <p:nvSpPr>
          <p:cNvPr id="18435" name="Объект 7"/>
          <p:cNvSpPr>
            <a:spLocks noGrp="1"/>
          </p:cNvSpPr>
          <p:nvPr>
            <p:ph sz="half" idx="4294967295"/>
          </p:nvPr>
        </p:nvSpPr>
        <p:spPr>
          <a:xfrm>
            <a:off x="5292725" y="1722438"/>
            <a:ext cx="3394075" cy="4525962"/>
          </a:xfrm>
        </p:spPr>
        <p:txBody>
          <a:bodyPr/>
          <a:lstStyle/>
          <a:p>
            <a:endParaRPr lang="ru-RU" sz="2400"/>
          </a:p>
        </p:txBody>
      </p:sp>
      <p:pic>
        <p:nvPicPr>
          <p:cNvPr id="6" name="Объект 4" descr="Картинка 11 из 27192">
            <a:hlinkClick r:id="rId2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060575"/>
            <a:ext cx="39957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4294967295"/>
          </p:nvPr>
        </p:nvSpPr>
        <p:spPr>
          <a:xfrm>
            <a:off x="395288" y="1125538"/>
            <a:ext cx="8329612" cy="49006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>
                <a:solidFill>
                  <a:srgbClr val="0000FF"/>
                </a:solidFill>
              </a:rPr>
              <a:t>Родственные профессии:</a:t>
            </a:r>
            <a:endParaRPr lang="ru-RU" sz="240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400">
                <a:solidFill>
                  <a:schemeClr val="accent2"/>
                </a:solidFill>
              </a:rPr>
              <a:t>Инженер-конструктор, инженер-микроэлектронщик, инженер по видеонаблюдению, инженер по документации, инженер по охране труда, инженер по пожарной безопасности, инженер по телекоммуникациям, инженер по технадзору, инженер по технике безопасности, инженер предпродажной подготовки, инженер-проектировщик, инженер связи, инженер-сметчик, инженер-строитель, инженер-технолог по качеству, инженер-эколог</a:t>
            </a:r>
            <a:r>
              <a:rPr lang="ru-RU" sz="2400"/>
              <a:t>.</a:t>
            </a:r>
          </a:p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28604"/>
            <a:ext cx="76438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ИНЖЕНЕР-ЭТО ЗВУЧИТ ГОРДО !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1258888" y="1196975"/>
            <a:ext cx="6769100" cy="15843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Инженер - строитель</a:t>
            </a:r>
          </a:p>
        </p:txBody>
      </p:sp>
      <p:pic>
        <p:nvPicPr>
          <p:cNvPr id="33795" name="Picture 3" descr="MCj042807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924175"/>
            <a:ext cx="2122487" cy="2308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Cj028084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8425" y="3573463"/>
            <a:ext cx="2695575" cy="2881312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11188" y="404813"/>
            <a:ext cx="7416800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00CC00"/>
                </a:solidFill>
              </a:rPr>
              <a:t>Общая характеристика профессии</a:t>
            </a:r>
          </a:p>
          <a:p>
            <a:pPr algn="ctr"/>
            <a:r>
              <a:rPr lang="ru-RU" sz="2000"/>
              <a:t>Лицо, руководящее общестроительными работами. Инженер на стройке – это производитель работ, т.е. прораб, он руководит общестроительными работами, монтажом конструкций, осуществляет контроль за качеством. </a:t>
            </a:r>
          </a:p>
          <a:p>
            <a:pPr algn="ctr"/>
            <a:r>
              <a:rPr lang="ru-RU" sz="2000"/>
              <a:t>В проектных организациях инженеры выполняют работы по комплексному проектированию: архитектурной, конструктивной части (электроснабжение, отопление и вентиляция, водопровод и канализация, слаботочные системы – телефон, пожарная сигнализация, теленаблюдение и др.). Кроме того, разрабатывают генеральные планы проектируемых комплексов, куда входят дороги, земляные работы, организация строительства. Направление деятельности строителей очень широкое – кроме возведения зданий, производственных комплексов, заводов, фабрик, они проектируют мосты, гидротехнические сооружения, плотины, дамбы и т. д.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692275" y="5589588"/>
            <a:ext cx="5756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179331" rIns="0" bIns="44436" anchor="ctr">
            <a:spAutoFit/>
          </a:bodyPr>
          <a:lstStyle/>
          <a:p>
            <a:pPr algn="ctr"/>
            <a:r>
              <a:rPr lang="ru-RU" sz="2800" b="1">
                <a:solidFill>
                  <a:srgbClr val="FF9900"/>
                </a:solidFill>
              </a:rPr>
              <a:t>Квалификационные требования</a:t>
            </a:r>
          </a:p>
          <a:p>
            <a:pPr algn="ctr"/>
            <a:r>
              <a:rPr lang="ru-RU" sz="2400"/>
              <a:t>Высшее строительное образование.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808163" y="2782888"/>
            <a:ext cx="6869112" cy="16573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3200" b="1">
                <a:solidFill>
                  <a:srgbClr val="FF0066"/>
                </a:solidFill>
              </a:rPr>
              <a:t>Знай, выбор сделать в жизни</a:t>
            </a:r>
          </a:p>
          <a:p>
            <a:pPr marL="0" indent="0">
              <a:buFont typeface="Wingdings" pitchFamily="2" charset="2"/>
              <a:buNone/>
            </a:pPr>
            <a:r>
              <a:rPr lang="ru-RU" sz="3200" b="1">
                <a:solidFill>
                  <a:srgbClr val="FF0066"/>
                </a:solidFill>
              </a:rPr>
              <a:t>Придет и твой черед…</a:t>
            </a:r>
          </a:p>
        </p:txBody>
      </p:sp>
      <p:sp>
        <p:nvSpPr>
          <p:cNvPr id="41987" name="WordArt 4"/>
          <p:cNvSpPr>
            <a:spLocks noChangeArrowheads="1" noChangeShapeType="1" noTextEdit="1"/>
          </p:cNvSpPr>
          <p:nvPr/>
        </p:nvSpPr>
        <p:spPr bwMode="auto">
          <a:xfrm>
            <a:off x="900113" y="549275"/>
            <a:ext cx="7559675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Выбор профессии</a:t>
            </a:r>
          </a:p>
        </p:txBody>
      </p:sp>
      <p:pic>
        <p:nvPicPr>
          <p:cNvPr id="41988" name="Picture 5" descr="normal_jb009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868863"/>
            <a:ext cx="7847013" cy="11969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827088" y="1754188"/>
            <a:ext cx="6767512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79331" rIns="0" bIns="44436" anchor="ctr">
            <a:spAutoFit/>
          </a:bodyPr>
          <a:lstStyle/>
          <a:p>
            <a:r>
              <a:rPr lang="ru-RU" sz="2400" b="1">
                <a:solidFill>
                  <a:srgbClr val="3333FF"/>
                </a:solidFill>
              </a:rPr>
              <a:t>Должностные обязанности:</a:t>
            </a:r>
          </a:p>
          <a:p>
            <a:pPr>
              <a:buFont typeface="Wingdings" pitchFamily="2" charset="2"/>
              <a:buChar char="§"/>
            </a:pPr>
            <a:r>
              <a:rPr lang="ru-RU" sz="2000"/>
              <a:t>Руководит монтажом строительных конструкций</a:t>
            </a:r>
          </a:p>
          <a:p>
            <a:pPr>
              <a:buFont typeface="Wingdings" pitchFamily="2" charset="2"/>
              <a:buChar char="§"/>
            </a:pPr>
            <a:r>
              <a:rPr lang="ru-RU" sz="2000"/>
              <a:t>осуществляет контроль за качеством строительных материалов и конструкций</a:t>
            </a:r>
          </a:p>
          <a:p>
            <a:pPr>
              <a:buFont typeface="Wingdings" pitchFamily="2" charset="2"/>
              <a:buChar char="§"/>
            </a:pPr>
            <a:r>
              <a:rPr lang="ru-RU" sz="2000"/>
              <a:t> разрабатывает проекты организации строительства и производство работ</a:t>
            </a:r>
          </a:p>
          <a:p>
            <a:pPr>
              <a:buFont typeface="Wingdings" pitchFamily="2" charset="2"/>
              <a:buChar char="§"/>
            </a:pPr>
            <a:r>
              <a:rPr lang="ru-RU" sz="2000"/>
              <a:t>занимается нормированием и сметным делом.</a:t>
            </a:r>
          </a:p>
        </p:txBody>
      </p:sp>
      <p:pic>
        <p:nvPicPr>
          <p:cNvPr id="35843" name="Picture 3" descr="MCj043260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292600"/>
            <a:ext cx="2117725" cy="1973263"/>
          </a:xfrm>
          <a:prstGeom prst="rect">
            <a:avLst/>
          </a:prstGeom>
          <a:noFill/>
        </p:spPr>
      </p:pic>
      <p:pic>
        <p:nvPicPr>
          <p:cNvPr id="35844" name="Picture 4" descr="MCj044128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5055">
            <a:off x="2627313" y="-242888"/>
            <a:ext cx="2743200" cy="2743201"/>
          </a:xfrm>
          <a:prstGeom prst="rect">
            <a:avLst/>
          </a:prstGeom>
          <a:noFill/>
        </p:spPr>
      </p:pic>
      <p:pic>
        <p:nvPicPr>
          <p:cNvPr id="35845" name="Picture 5" descr="MCj0441284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4402138"/>
            <a:ext cx="2455862" cy="24558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971550" y="1039813"/>
            <a:ext cx="5600700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79331" rIns="0" bIns="44436" anchor="ctr">
            <a:spAutoFit/>
          </a:bodyPr>
          <a:lstStyle/>
          <a:p>
            <a:r>
              <a:rPr lang="ru-RU" sz="2400">
                <a:solidFill>
                  <a:srgbClr val="9900CC"/>
                </a:solidFill>
              </a:rPr>
              <a:t>Должен знать:</a:t>
            </a:r>
          </a:p>
          <a:p>
            <a:pPr>
              <a:buFontTx/>
              <a:buChar char="•"/>
            </a:pPr>
            <a:r>
              <a:rPr lang="ru-RU" sz="2000"/>
              <a:t>Начертательную геометрию и черчение</a:t>
            </a:r>
          </a:p>
          <a:p>
            <a:pPr>
              <a:buFontTx/>
              <a:buChar char="•"/>
            </a:pPr>
            <a:r>
              <a:rPr lang="ru-RU" sz="2000"/>
              <a:t> сопротивление материалов</a:t>
            </a:r>
          </a:p>
          <a:p>
            <a:pPr>
              <a:buFontTx/>
              <a:buChar char="•"/>
            </a:pPr>
            <a:r>
              <a:rPr lang="ru-RU" sz="2000"/>
              <a:t>строительную и теоретическую механику</a:t>
            </a:r>
          </a:p>
          <a:p>
            <a:pPr>
              <a:buFontTx/>
              <a:buChar char="•"/>
            </a:pPr>
            <a:r>
              <a:rPr lang="ru-RU" sz="2000"/>
              <a:t> технологию строительного производства</a:t>
            </a:r>
          </a:p>
          <a:p>
            <a:pPr>
              <a:buFontTx/>
              <a:buChar char="•"/>
            </a:pPr>
            <a:r>
              <a:rPr lang="ru-RU" sz="2000"/>
              <a:t> методы расчета</a:t>
            </a:r>
          </a:p>
          <a:p>
            <a:pPr>
              <a:buFontTx/>
              <a:buChar char="•"/>
            </a:pPr>
            <a:r>
              <a:rPr lang="ru-RU" sz="2000"/>
              <a:t> конструирования и контроля качества строительных конструкций</a:t>
            </a:r>
          </a:p>
          <a:p>
            <a:pPr>
              <a:buFontTx/>
              <a:buChar char="•"/>
            </a:pPr>
            <a:r>
              <a:rPr lang="ru-RU" sz="2000"/>
              <a:t> основы сметного дела.</a:t>
            </a:r>
          </a:p>
        </p:txBody>
      </p:sp>
      <p:pic>
        <p:nvPicPr>
          <p:cNvPr id="40963" name="Picture 3" descr="MCj043709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357563"/>
            <a:ext cx="3030537" cy="3030537"/>
          </a:xfrm>
          <a:prstGeom prst="rect">
            <a:avLst/>
          </a:prstGeom>
          <a:noFill/>
        </p:spPr>
      </p:pic>
      <p:pic>
        <p:nvPicPr>
          <p:cNvPr id="40964" name="Picture 4" descr="MCj043489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4365625"/>
            <a:ext cx="2032000" cy="2273300"/>
          </a:xfrm>
          <a:prstGeom prst="rect">
            <a:avLst/>
          </a:prstGeom>
          <a:noFill/>
        </p:spPr>
      </p:pic>
      <p:pic>
        <p:nvPicPr>
          <p:cNvPr id="40965" name="Picture 5" descr="MCj0433949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404813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Cj024047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205038"/>
            <a:ext cx="2505075" cy="3840162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39750" y="333375"/>
            <a:ext cx="521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/>
              <a:t>Медицинские противопоказани</a:t>
            </a:r>
            <a:r>
              <a:rPr lang="ru-RU" sz="2400"/>
              <a:t>я:</a:t>
            </a:r>
          </a:p>
        </p:txBody>
      </p:sp>
      <p:graphicFrame>
        <p:nvGraphicFramePr>
          <p:cNvPr id="36883" name="Group 19"/>
          <p:cNvGraphicFramePr>
            <a:graphicFrameLocks noGrp="1"/>
          </p:cNvGraphicFramePr>
          <p:nvPr/>
        </p:nvGraphicFramePr>
        <p:xfrm>
          <a:off x="250825" y="1052513"/>
          <a:ext cx="8020050" cy="5434012"/>
        </p:xfrm>
        <a:graphic>
          <a:graphicData uri="http://schemas.openxmlformats.org/drawingml/2006/table">
            <a:tbl>
              <a:tblPr/>
              <a:tblGrid>
                <a:gridCol w="208280"/>
                <a:gridCol w="7837487"/>
              </a:tblGrid>
              <a:tr h="1289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слабое зрение;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нервные и психические заболевания;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болезни, связанные с потерей сознания;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серьезные заболевания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опорно-двигательного аппарата.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-7938" y="287972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37891" name="Picture 3" descr="http://www.ucheba.ru/prof/pix/pixel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-7938" y="2879725"/>
            <a:ext cx="285751" cy="9525"/>
          </a:xfrm>
          <a:prstGeom prst="rect">
            <a:avLst/>
          </a:prstGeom>
          <a:noFill/>
        </p:spPr>
      </p:pic>
      <p:graphicFrame>
        <p:nvGraphicFramePr>
          <p:cNvPr id="37911" name="Group 23"/>
          <p:cNvGraphicFramePr>
            <a:graphicFrameLocks noGrp="1"/>
          </p:cNvGraphicFramePr>
          <p:nvPr/>
        </p:nvGraphicFramePr>
        <p:xfrm>
          <a:off x="755650" y="333375"/>
          <a:ext cx="4968875" cy="1185863"/>
        </p:xfrm>
        <a:graphic>
          <a:graphicData uri="http://schemas.openxmlformats.org/drawingml/2006/table">
            <a:tbl>
              <a:tblPr/>
              <a:tblGrid>
                <a:gridCol w="4968875"/>
              </a:tblGrid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Зарплатные предложения и требования работодателей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910" name="Group 22"/>
          <p:cNvGraphicFramePr>
            <a:graphicFrameLocks noGrp="1"/>
          </p:cNvGraphicFramePr>
          <p:nvPr/>
        </p:nvGraphicFramePr>
        <p:xfrm>
          <a:off x="611188" y="1196975"/>
          <a:ext cx="6913562" cy="3660775"/>
        </p:xfrm>
        <a:graphic>
          <a:graphicData uri="http://schemas.openxmlformats.org/drawingml/2006/table">
            <a:tbl>
              <a:tblPr/>
              <a:tblGrid>
                <a:gridCol w="461962"/>
                <a:gridCol w="6451600"/>
              </a:tblGrid>
              <a:tr h="360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Карьера обычно начинается с должности мастера или бригадира. Потом можно стать прорабом, начальником участка, главным инженером. У руля многих известных проектных организаций стоят люди, прошедшие путь от простого инженера до руководителя.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«Вилка» доходов специалистов достаточно широкая: от $700 для выпускников вузов и студентов последних курсов до $1500 и выше для инженеров-конструкторов, инженеров-проектировщиков. Например, инженер-строитель элитных коттеджных поселков в крупной компании может рассчитывать на $1600-2000. Зарплаты прорабов – от $1000 до 2000, в зависимости от сложности проектов и опыта работы.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906" name="Picture 18" descr="MCj044042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0500640">
            <a:off x="7019925" y="4724400"/>
            <a:ext cx="1863725" cy="1827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84213" y="180975"/>
            <a:ext cx="6684962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00FF"/>
                </a:solidFill>
              </a:rPr>
              <a:t>Выпускникам строительных и архитектурных колледжей, впервые претендующим на должность инженера-строителя, необходимо владеть следующими знаниями и навыками: ориентироваться в сметных программах и AutoCad, знать законодательную базу в сфере строительства, СНИПы и ГОСТы, регламентирующие СМР, а также технологию проведения и оценки качества строительно-монтажных работ. Соискатели этой должности должны знать современные принципы, технологии и материалы, применяемые при возведении объектов. </a:t>
            </a:r>
          </a:p>
        </p:txBody>
      </p:sp>
      <p:pic>
        <p:nvPicPr>
          <p:cNvPr id="38917" name="Picture 5" descr="MCj043709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357563"/>
            <a:ext cx="3030537" cy="3030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827088" y="1052513"/>
            <a:ext cx="50419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r>
              <a:rPr lang="ru-RU" b="1">
                <a:solidFill>
                  <a:srgbClr val="0000FF"/>
                </a:solidFill>
                <a:hlinkClick r:id="rId2"/>
              </a:rPr>
              <a:t>Российский университет дружбы народов</a:t>
            </a:r>
            <a:endParaRPr lang="ru-RU" b="1">
              <a:solidFill>
                <a:srgbClr val="0000FF"/>
              </a:solidFill>
            </a:endParaRPr>
          </a:p>
          <a:p>
            <a:pPr eaLnBrk="0" hangingPunct="0"/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11188" y="1989138"/>
            <a:ext cx="77660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r>
              <a:rPr lang="ru-RU" b="1">
                <a:solidFill>
                  <a:srgbClr val="0000FF"/>
                </a:solidFill>
                <a:hlinkClick r:id="rId3"/>
              </a:rPr>
              <a:t>Московский государственный университет природообустройства</a:t>
            </a:r>
            <a:endParaRPr lang="ru-RU" b="1">
              <a:solidFill>
                <a:srgbClr val="0000FF"/>
              </a:solidFill>
            </a:endParaRPr>
          </a:p>
          <a:p>
            <a:pPr eaLnBrk="0" hangingPunct="0"/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116013" y="2781300"/>
            <a:ext cx="7370762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r>
              <a:rPr lang="ru-RU" b="1">
                <a:hlinkClick r:id="rId4"/>
              </a:rPr>
              <a:t>Дальневосточный государственный технический университет</a:t>
            </a:r>
            <a:endParaRPr lang="ru-RU" b="1"/>
          </a:p>
          <a:p>
            <a:pPr eaLnBrk="0" hangingPunct="0"/>
            <a:endParaRPr lang="ru-RU" b="1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11188" y="3716338"/>
            <a:ext cx="882808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r>
              <a:rPr lang="ru-RU" b="1">
                <a:hlinkClick r:id="rId5"/>
              </a:rPr>
              <a:t>Московский государственный текстильный университет им. А.Н. Косыгина</a:t>
            </a:r>
            <a:endParaRPr lang="ru-RU" b="1"/>
          </a:p>
          <a:p>
            <a:pPr eaLnBrk="0" hangingPunct="0"/>
            <a:endParaRPr lang="ru-RU" b="1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051050" y="4437063"/>
            <a:ext cx="5494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r>
              <a:rPr lang="ru-RU" b="1">
                <a:hlinkClick r:id="rId6"/>
              </a:rPr>
              <a:t>Тольяттинский государственный университет</a:t>
            </a:r>
            <a:endParaRPr lang="ru-RU" b="1"/>
          </a:p>
          <a:p>
            <a:pPr eaLnBrk="0" hangingPunct="0"/>
            <a:endParaRPr lang="ru-RU" b="1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38113" y="4964113"/>
            <a:ext cx="8755062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r>
              <a:rPr lang="ru-RU" b="1">
                <a:hlinkClick r:id="rId7"/>
              </a:rPr>
              <a:t>Московская государственная академия коммунального хозяйства и строительства</a:t>
            </a:r>
            <a:endParaRPr lang="ru-RU" b="1"/>
          </a:p>
          <a:p>
            <a:endParaRPr lang="ru-RU"/>
          </a:p>
          <a:p>
            <a:r>
              <a:rPr lang="ru-RU" b="1"/>
              <a:t>Московский государственный строительный университет</a:t>
            </a:r>
          </a:p>
          <a:p>
            <a:pPr eaLnBrk="0" hangingPunct="0"/>
            <a:endParaRPr lang="ru-RU" b="1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971550" y="333375"/>
            <a:ext cx="482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3333FF"/>
                </a:solidFill>
              </a:rPr>
              <a:t>Высшие учебные заведения :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  <a:noFill/>
          <a:ln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Социальная значимость </a:t>
            </a:r>
            <a:r>
              <a:rPr lang="ru-RU" kern="1200" dirty="0" err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професии</a:t>
            </a:r>
            <a:r>
              <a:rPr lang="ru-RU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в обществе</a:t>
            </a:r>
            <a:endParaRPr lang="ru-RU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457200" y="1722438"/>
            <a:ext cx="4038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b="1">
                <a:solidFill>
                  <a:srgbClr val="0000FF"/>
                </a:solidFill>
              </a:rPr>
              <a:t>В нашей стране профессия инженера является одной из самых распространенных: её представляют более трети специалистов с высшим образованием. Это неслучайно, ведь именно инженер принимает участие в процессах производства различных материальных благ — от товаров повседневного спроса и продуктов питания до сложнейшей техники.</a:t>
            </a:r>
            <a:br>
              <a:rPr lang="ru-RU" sz="1800" b="1">
                <a:solidFill>
                  <a:srgbClr val="0000FF"/>
                </a:solidFill>
              </a:rPr>
            </a:br>
            <a:endParaRPr lang="ru-RU" sz="1800" b="1">
              <a:solidFill>
                <a:srgbClr val="0000FF"/>
              </a:solidFill>
            </a:endParaRPr>
          </a:p>
        </p:txBody>
      </p:sp>
      <p:pic>
        <p:nvPicPr>
          <p:cNvPr id="2050" name="Picture 2" descr="C:\Users\ученик\Desktop\инженер-технолог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979988" y="1620838"/>
            <a:ext cx="3598862" cy="41275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лако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182563"/>
            <a:ext cx="3017838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лако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9188" y="2468563"/>
            <a:ext cx="494982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Облако 1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6563" y="5181600"/>
            <a:ext cx="351155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z="5400"/>
          </a:p>
          <a:p>
            <a:pPr algn="ctr">
              <a:buFont typeface="Wingdings" pitchFamily="2" charset="2"/>
              <a:buNone/>
            </a:pPr>
            <a:r>
              <a:rPr lang="ru-RU" sz="5400">
                <a:solidFill>
                  <a:srgbClr val="FF0000"/>
                </a:solidFill>
              </a:rPr>
              <a:t>Спасибо за внимание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981075"/>
            <a:ext cx="5051425" cy="50006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CC00FF"/>
                </a:solidFill>
              </a:rPr>
              <a:t>      </a:t>
            </a:r>
            <a:r>
              <a:rPr lang="ru-RU" sz="2400" b="1">
                <a:solidFill>
                  <a:schemeClr val="accent2"/>
                </a:solidFill>
              </a:rPr>
              <a:t>Выбор профессии – одно из наиболее серьезных, самых важных жизненных решений. Сделав выбор, мы не только определяем основное занятие на всю жизнь, но и часто определяем этим свой круг общения, стиль жизни, а иногда судьбу</a:t>
            </a:r>
            <a:r>
              <a:rPr lang="ru-RU" sz="2400" b="1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43011" name="Picture 13" descr="clan18_Rtk_vic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052513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1" descr="353_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940425" y="1196975"/>
            <a:ext cx="2776538" cy="4164013"/>
          </a:xfrm>
          <a:ln>
            <a:solidFill>
              <a:srgbClr val="0000FF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Схема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822450"/>
            <a:ext cx="780415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" y="-79375"/>
            <a:ext cx="71374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1428750"/>
            <a:ext cx="2387600" cy="13922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500188"/>
            <a:ext cx="2357437" cy="1390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3238"/>
            <a:ext cx="6264275" cy="4679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    </a:t>
            </a:r>
            <a:r>
              <a:rPr lang="ru-RU">
                <a:solidFill>
                  <a:srgbClr val="0000FF"/>
                </a:solidFill>
              </a:rPr>
              <a:t>Слово профессия произошло от латинского «</a:t>
            </a:r>
            <a:r>
              <a:rPr lang="en-US">
                <a:solidFill>
                  <a:srgbClr val="0000FF"/>
                </a:solidFill>
              </a:rPr>
              <a:t>profiteor</a:t>
            </a:r>
            <a:r>
              <a:rPr lang="ru-RU">
                <a:solidFill>
                  <a:srgbClr val="0000FF"/>
                </a:solidFill>
              </a:rPr>
              <a:t>», что переводится как «объявляю своим делом».           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0000FF"/>
                </a:solidFill>
              </a:rPr>
              <a:t>        Профессия означает род трудовой деятельности, требующий определенной подготовки и являющийся источником существования.</a:t>
            </a:r>
          </a:p>
        </p:txBody>
      </p:sp>
      <p:sp>
        <p:nvSpPr>
          <p:cNvPr id="44035" name="WordArt 5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813593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Что же такое профессия?</a:t>
            </a:r>
          </a:p>
        </p:txBody>
      </p:sp>
      <p:pic>
        <p:nvPicPr>
          <p:cNvPr id="44036" name="Picture 12" descr="AG00021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484313"/>
            <a:ext cx="17716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7" descr="AG00011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4365625"/>
            <a:ext cx="194945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323850" y="620713"/>
            <a:ext cx="8280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FF0066"/>
                </a:solidFill>
              </a:rPr>
              <a:t>Ваше благополучие зависит от ваших собственных решений.</a:t>
            </a:r>
          </a:p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FF0066"/>
                </a:solidFill>
              </a:rPr>
              <a:t>                                                                  Д. Рокфеллер</a:t>
            </a:r>
          </a:p>
          <a:p>
            <a:pPr algn="ctr">
              <a:spcBef>
                <a:spcPct val="50000"/>
              </a:spcBef>
            </a:pPr>
            <a:endParaRPr lang="ru-RU" sz="2400" b="1" i="1">
              <a:solidFill>
                <a:srgbClr val="FF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FF0066"/>
                </a:solidFill>
              </a:rPr>
              <a:t>         Если человек не знает, к какой пристани он держит путь, для него ни один ветер не будет попутным.</a:t>
            </a:r>
          </a:p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FF0066"/>
                </a:solidFill>
              </a:rPr>
              <a:t>                                                                           Сенека</a:t>
            </a:r>
          </a:p>
        </p:txBody>
      </p:sp>
      <p:pic>
        <p:nvPicPr>
          <p:cNvPr id="45059" name="Picture 7" descr="clan100000063_536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701675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8" descr="clan100000063_536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708275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0" descr="AG0003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4005263"/>
            <a:ext cx="1852612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0066"/>
            </a:solidFill>
          </a:ln>
        </p:spPr>
        <p:txBody>
          <a:bodyPr/>
          <a:lstStyle/>
          <a:p>
            <a:r>
              <a:rPr lang="ru-RU" sz="3800" b="1" i="1">
                <a:solidFill>
                  <a:srgbClr val="9900FF"/>
                </a:solidFill>
              </a:rPr>
              <a:t>"Инженер - это звучит гордо!"</a:t>
            </a:r>
            <a:r>
              <a:rPr lang="ru-RU" sz="3800"/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35525" cy="49244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000"/>
              <a:t>       </a:t>
            </a:r>
            <a:r>
              <a:rPr lang="ru-RU" sz="2000" b="1">
                <a:solidFill>
                  <a:schemeClr val="accent2"/>
                </a:solidFill>
              </a:rPr>
              <a:t>Эта фраза актуальна в настоящее время.</a:t>
            </a:r>
          </a:p>
          <a:p>
            <a:pPr>
              <a:buFont typeface="Wingdings" pitchFamily="2" charset="2"/>
              <a:buNone/>
            </a:pPr>
            <a:r>
              <a:rPr lang="ru-RU" sz="2000" b="1">
                <a:solidFill>
                  <a:schemeClr val="accent2"/>
                </a:solidFill>
              </a:rPr>
              <a:t>    хорошие инженеры требуются на многих предприятиях, но настоящих специалистов мало, грамотных инженеров скоро будет не хватать Инженер — это специалист с высшим техническим образованием. Название профессии произошло от латинского слова ingenium, что означает «способность, изобретательность». </a:t>
            </a:r>
          </a:p>
        </p:txBody>
      </p:sp>
      <p:pic>
        <p:nvPicPr>
          <p:cNvPr id="46084" name="Picture 4" descr="Картинка 3 из 15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276475"/>
            <a:ext cx="2862263" cy="3600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51360" y="1012819"/>
            <a:ext cx="928797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    ИНЖЕНЕР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  <p:pic>
        <p:nvPicPr>
          <p:cNvPr id="30723" name="Picture 5" descr="C:\Users\Яна\Desktop\инженер\specprof_kpu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543550" y="2117725"/>
            <a:ext cx="2428875" cy="3960813"/>
          </a:xfrm>
          <a:noFill/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95288" y="2060575"/>
            <a:ext cx="396081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chemeClr val="accent2"/>
                </a:solidFill>
                <a:cs typeface="Arial" charset="0"/>
              </a:rPr>
              <a:t>Инженер - это звучит гордо! Прежде всего, это было обусловлено сложностью обучения на инженерной специальности и последующей работой, связанной с миром формул и чертежей, практически закрытым для несведущего человека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</a:t>
            </a:r>
            <a:r>
              <a:rPr lang="ru-RU" b="1">
                <a:solidFill>
                  <a:srgbClr val="0000CC"/>
                </a:solidFill>
              </a:rPr>
              <a:t>Всех нас окружают различные достижения инженерной мысли: это солидные здания заводов и станки, это мчащиеся по дорогам машины, да и сами дороги, это космические корабли и трубопроводы с теплом. Все это создают инженеры. </a:t>
            </a:r>
          </a:p>
        </p:txBody>
      </p:sp>
      <p:pic>
        <p:nvPicPr>
          <p:cNvPr id="47107" name="Picture 3" descr="Картинка 9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5084763"/>
            <a:ext cx="1655762" cy="1352550"/>
          </a:xfrm>
          <a:prstGeom prst="rect">
            <a:avLst/>
          </a:prstGeom>
          <a:noFill/>
        </p:spPr>
      </p:pic>
      <p:pic>
        <p:nvPicPr>
          <p:cNvPr id="47108" name="Picture 4" descr="Картинка 17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333375"/>
            <a:ext cx="2160588" cy="1296988"/>
          </a:xfrm>
          <a:prstGeom prst="rect">
            <a:avLst/>
          </a:prstGeom>
          <a:noFill/>
        </p:spPr>
      </p:pic>
      <p:pic>
        <p:nvPicPr>
          <p:cNvPr id="47109" name="Picture 5" descr="Картинка 16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5157788"/>
            <a:ext cx="2016125" cy="1343025"/>
          </a:xfrm>
          <a:prstGeom prst="rect">
            <a:avLst/>
          </a:prstGeom>
          <a:noFill/>
        </p:spPr>
      </p:pic>
      <p:pic>
        <p:nvPicPr>
          <p:cNvPr id="47110" name="Picture 6" descr="imgFull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188913"/>
            <a:ext cx="1944688" cy="1458912"/>
          </a:xfrm>
          <a:prstGeom prst="rect">
            <a:avLst/>
          </a:prstGeom>
          <a:noFill/>
        </p:spPr>
      </p:pic>
      <p:pic>
        <p:nvPicPr>
          <p:cNvPr id="47111" name="Picture 7" descr="Картинка 31 из 64000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43213" y="5157788"/>
            <a:ext cx="1584325" cy="1392237"/>
          </a:xfrm>
          <a:prstGeom prst="rect">
            <a:avLst/>
          </a:prstGeom>
          <a:noFill/>
        </p:spPr>
      </p:pic>
      <p:pic>
        <p:nvPicPr>
          <p:cNvPr id="47112" name="Picture 8" descr="Картинка 1 из 55993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32363" y="5157788"/>
            <a:ext cx="1584325" cy="1452562"/>
          </a:xfrm>
          <a:prstGeom prst="rect">
            <a:avLst/>
          </a:prstGeom>
          <a:noFill/>
        </p:spPr>
      </p:pic>
      <p:pic>
        <p:nvPicPr>
          <p:cNvPr id="47113" name="Picture 9" descr="Картинка 7 из 64000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39975" y="333375"/>
            <a:ext cx="2087563" cy="1233488"/>
          </a:xfrm>
          <a:prstGeom prst="rect">
            <a:avLst/>
          </a:prstGeom>
          <a:noFill/>
        </p:spPr>
      </p:pic>
      <p:pic>
        <p:nvPicPr>
          <p:cNvPr id="47114" name="Picture 10" descr="Картинка 9 из 64000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643438" y="260350"/>
            <a:ext cx="1800225" cy="1350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78</TotalTime>
  <Words>1027</Words>
  <Application>Microsoft Office PowerPoint</Application>
  <PresentationFormat>Экран (4:3)</PresentationFormat>
  <Paragraphs>74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28</vt:i4>
      </vt:variant>
    </vt:vector>
  </HeadingPairs>
  <TitlesOfParts>
    <vt:vector size="41" baseType="lpstr">
      <vt:lpstr>Arial</vt:lpstr>
      <vt:lpstr>Century Gothic</vt:lpstr>
      <vt:lpstr>Wingdings 2</vt:lpstr>
      <vt:lpstr>Verdana</vt:lpstr>
      <vt:lpstr>Calibri</vt:lpstr>
      <vt:lpstr>Times New Roman</vt:lpstr>
      <vt:lpstr>Wingdings</vt:lpstr>
      <vt:lpstr>Яркая</vt:lpstr>
      <vt:lpstr>Яркая</vt:lpstr>
      <vt:lpstr>Яркая</vt:lpstr>
      <vt:lpstr>Яркая</vt:lpstr>
      <vt:lpstr>Яркая</vt:lpstr>
      <vt:lpstr>Слои</vt:lpstr>
      <vt:lpstr>Слайд 1</vt:lpstr>
      <vt:lpstr>Слайд 2</vt:lpstr>
      <vt:lpstr>Слайд 3</vt:lpstr>
      <vt:lpstr>Слайд 4</vt:lpstr>
      <vt:lpstr>Слайд 5</vt:lpstr>
      <vt:lpstr>Слайд 6</vt:lpstr>
      <vt:lpstr>"Инженер - это звучит гордо!"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«Профессия-Инженер»</dc:title>
  <dc:creator>ученик</dc:creator>
  <cp:lastModifiedBy>User</cp:lastModifiedBy>
  <cp:revision>6</cp:revision>
  <dcterms:created xsi:type="dcterms:W3CDTF">2011-12-23T05:30:28Z</dcterms:created>
  <dcterms:modified xsi:type="dcterms:W3CDTF">2014-05-09T16:46:45Z</dcterms:modified>
</cp:coreProperties>
</file>