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61" r:id="rId4"/>
    <p:sldId id="262" r:id="rId5"/>
    <p:sldId id="264" r:id="rId6"/>
    <p:sldId id="263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6891-B7D1-41C0-AE04-30F508D2CEE2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DC5D-649A-469B-92B8-8970CA2B8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4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DC5D-649A-469B-92B8-8970CA2B85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6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05AF82-857F-47A8-9EC3-4EC7F209B714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D3E7DB-FE7D-4A54-9B66-184BDDA259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8132440" cy="2736304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Красная Книга Украины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3024336" cy="3520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75191" y="6476558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Ожинская Злата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6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r>
              <a:rPr lang="ru-RU" b="1"/>
              <a:t>Билотка </a:t>
            </a:r>
            <a:r>
              <a:rPr lang="ru-RU" b="1" smtClean="0"/>
              <a:t>альпийская 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tx1"/>
                </a:solidFill>
              </a:rPr>
              <a:t>Билотка </a:t>
            </a:r>
            <a:r>
              <a:rPr lang="ru-RU" b="1" smtClean="0">
                <a:solidFill>
                  <a:schemeClr val="tx1"/>
                </a:solidFill>
              </a:rPr>
              <a:t>альпийская- </a:t>
            </a:r>
            <a:r>
              <a:rPr lang="ru-RU" b="1">
                <a:solidFill>
                  <a:schemeClr val="tx1"/>
                </a:solidFill>
              </a:rPr>
              <a:t>гуцулы называют этот цветок - шелковый цветок.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tx1"/>
                </a:solidFill>
              </a:rPr>
              <a:t>Растение считается символом мужества и любви и во всех горских народов овеяна поэтическим ореолом легенд.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tx1"/>
                </a:solidFill>
              </a:rPr>
              <a:t>Научное название рода происходит от греческих слов, которые в переводе означают "львиная </a:t>
            </a:r>
            <a:r>
              <a:rPr lang="ru-RU" b="1">
                <a:solidFill>
                  <a:schemeClr val="tx1"/>
                </a:solidFill>
              </a:rPr>
              <a:t>лапа</a:t>
            </a:r>
            <a:r>
              <a:rPr lang="ru-RU" b="1" smtClean="0">
                <a:solidFill>
                  <a:schemeClr val="tx1"/>
                </a:solidFill>
              </a:rPr>
              <a:t>".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tx1"/>
                </a:solidFill>
              </a:rPr>
              <a:t>Многолетнее травянистое </a:t>
            </a:r>
            <a:r>
              <a:rPr lang="ru-RU" b="1">
                <a:solidFill>
                  <a:schemeClr val="tx1"/>
                </a:solidFill>
              </a:rPr>
              <a:t>растение </a:t>
            </a:r>
            <a:r>
              <a:rPr lang="ru-RU" b="1" smtClean="0">
                <a:solidFill>
                  <a:schemeClr val="tx1"/>
                </a:solidFill>
              </a:rPr>
              <a:t>из семейства </a:t>
            </a:r>
            <a:r>
              <a:rPr lang="ru-RU" b="1">
                <a:solidFill>
                  <a:schemeClr val="tx1"/>
                </a:solidFill>
              </a:rPr>
              <a:t>сложноцветных.</a:t>
            </a:r>
          </a:p>
        </p:txBody>
      </p:sp>
    </p:spTree>
    <p:extLst>
      <p:ext uri="{BB962C8B-B14F-4D97-AF65-F5344CB8AC3E}">
        <p14:creationId xmlns:p14="http://schemas.microsoft.com/office/powerpoint/2010/main" val="248184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406845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" y="1268760"/>
            <a:ext cx="4680520" cy="530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35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1556792"/>
          </a:xfrm>
        </p:spPr>
        <p:txBody>
          <a:bodyPr/>
          <a:lstStyle/>
          <a:p>
            <a:r>
              <a:rPr lang="ru-RU" b="1"/>
              <a:t>Василёк бело-жемчужный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</a:rPr>
              <a:t>  </a:t>
            </a:r>
            <a:r>
              <a:rPr lang="ru-RU" b="1" smtClean="0">
                <a:solidFill>
                  <a:schemeClr val="tx1"/>
                </a:solidFill>
              </a:rPr>
              <a:t>Многолетнее </a:t>
            </a:r>
            <a:r>
              <a:rPr lang="ru-RU" b="1">
                <a:solidFill>
                  <a:schemeClr val="tx1"/>
                </a:solidFill>
              </a:rPr>
              <a:t>растение из </a:t>
            </a:r>
            <a:r>
              <a:rPr lang="ru-RU" b="1">
                <a:solidFill>
                  <a:schemeClr val="tx1"/>
                </a:solidFill>
              </a:rPr>
              <a:t>рода </a:t>
            </a:r>
            <a:r>
              <a:rPr lang="ru-RU" b="1" smtClean="0">
                <a:solidFill>
                  <a:schemeClr val="tx1"/>
                </a:solidFill>
              </a:rPr>
              <a:t>семейства </a:t>
            </a:r>
            <a:r>
              <a:rPr lang="ru-RU" b="1">
                <a:solidFill>
                  <a:schemeClr val="tx1"/>
                </a:solidFill>
              </a:rPr>
              <a:t>Астровые. Включён в Красную книгу Украины и Европейскую Красную книгу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</a:rPr>
              <a:t> Ареал степное </a:t>
            </a:r>
            <a:r>
              <a:rPr lang="ru-RU" b="1">
                <a:solidFill>
                  <a:schemeClr val="tx1"/>
                </a:solidFill>
              </a:rPr>
              <a:t>Причерноморье (левый </a:t>
            </a:r>
            <a:r>
              <a:rPr lang="ru-RU" b="1">
                <a:solidFill>
                  <a:schemeClr val="tx1"/>
                </a:solidFill>
              </a:rPr>
              <a:t>берег </a:t>
            </a:r>
            <a:r>
              <a:rPr lang="ru-RU" b="1" smtClean="0">
                <a:solidFill>
                  <a:schemeClr val="tx1"/>
                </a:solidFill>
              </a:rPr>
              <a:t>  Бугского </a:t>
            </a:r>
            <a:r>
              <a:rPr lang="ru-RU" b="1">
                <a:solidFill>
                  <a:schemeClr val="tx1"/>
                </a:solidFill>
              </a:rPr>
              <a:t>лимана</a:t>
            </a:r>
            <a:r>
              <a:rPr lang="ru-RU" b="1" smtClean="0">
                <a:solidFill>
                  <a:schemeClr val="tx1"/>
                </a:solidFill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b="1">
                <a:solidFill>
                  <a:schemeClr val="tx1"/>
                </a:solidFill>
              </a:rPr>
              <a:t>Высота взрослого растения — от 48 до 85 см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</a:rPr>
              <a:t>Окраска </a:t>
            </a:r>
            <a:r>
              <a:rPr lang="ru-RU" b="1">
                <a:solidFill>
                  <a:schemeClr val="tx1"/>
                </a:solidFill>
              </a:rPr>
              <a:t>цветков — от розовой </a:t>
            </a:r>
            <a:r>
              <a:rPr lang="ru-RU" b="1">
                <a:solidFill>
                  <a:schemeClr val="tx1"/>
                </a:solidFill>
              </a:rPr>
              <a:t>до </a:t>
            </a:r>
            <a:r>
              <a:rPr lang="ru-RU" b="1" smtClean="0">
                <a:solidFill>
                  <a:schemeClr val="tx1"/>
                </a:solidFill>
              </a:rPr>
              <a:t>фиолетовой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smtClean="0">
                <a:solidFill>
                  <a:schemeClr val="tx1"/>
                </a:solidFill>
              </a:rPr>
              <a:t>Цветёт </a:t>
            </a:r>
            <a:r>
              <a:rPr lang="ru-RU" b="1">
                <a:solidFill>
                  <a:schemeClr val="tx1"/>
                </a:solidFill>
              </a:rPr>
              <a:t>с июня по октябрь. </a:t>
            </a:r>
          </a:p>
          <a:p>
            <a:endParaRPr lang="ru-RU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3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8" y="16272"/>
            <a:ext cx="8703977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4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4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91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ru-RU" b="1"/>
              <a:t>Нарцисс узколистный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>
                <a:solidFill>
                  <a:schemeClr val="tx1"/>
                </a:solidFill>
              </a:rPr>
              <a:t>В высокогорьях Карпат тысячелетиями растет белый красавец — нарцисс узколистный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</a:rPr>
              <a:t>Этот </a:t>
            </a:r>
            <a:r>
              <a:rPr lang="ru-RU" b="1">
                <a:solidFill>
                  <a:schemeClr val="tx1"/>
                </a:solidFill>
              </a:rPr>
              <a:t>стройный, нежный и слабый на первый взгляд цветок произрастает в достаточно неблагоприятных условиях вместе с такими выносливыми видами растений, как сон белый, рододендрон восточно-карпатский, колокольчик альпийский он приспособился к суровым условиям высокогорья с его очень бедными грунтами, сильными ветрами, резкими перепадами температур и влажности </a:t>
            </a:r>
            <a:r>
              <a:rPr lang="ru-RU" b="1">
                <a:solidFill>
                  <a:schemeClr val="tx1"/>
                </a:solidFill>
              </a:rPr>
              <a:t>воздуха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4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752527" cy="632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2"/>
            <a:ext cx="3840427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27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600200"/>
          </a:xfrm>
        </p:spPr>
        <p:txBody>
          <a:bodyPr/>
          <a:lstStyle/>
          <a:p>
            <a:r>
              <a:rPr lang="ru-RU" b="1"/>
              <a:t>Тюльпан Шренка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chemeClr val="tx1"/>
                </a:solidFill>
              </a:rPr>
              <a:t>Народное название — «лазоревый цветок» или «</a:t>
            </a:r>
            <a:r>
              <a:rPr lang="ru-RU" b="1">
                <a:solidFill>
                  <a:schemeClr val="tx1"/>
                </a:solidFill>
              </a:rPr>
              <a:t>лазорик</a:t>
            </a:r>
            <a:r>
              <a:rPr lang="ru-RU" b="1" smtClean="0">
                <a:solidFill>
                  <a:schemeClr val="tx1"/>
                </a:solidFill>
              </a:rPr>
              <a:t>»</a:t>
            </a:r>
            <a:endParaRPr lang="ru-RU" b="1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smtClean="0">
                <a:solidFill>
                  <a:schemeClr val="tx1"/>
                </a:solidFill>
              </a:rPr>
              <a:t>Категорически </a:t>
            </a:r>
            <a:r>
              <a:rPr lang="ru-RU" b="1">
                <a:solidFill>
                  <a:schemeClr val="tx1"/>
                </a:solidFill>
              </a:rPr>
              <a:t>запрещён сбор растений на букеты и выкапывание луковиц, продажа цветов и </a:t>
            </a:r>
            <a:r>
              <a:rPr lang="ru-RU" b="1">
                <a:solidFill>
                  <a:schemeClr val="tx1"/>
                </a:solidFill>
              </a:rPr>
              <a:t>луковиц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chemeClr val="tx1"/>
                </a:solidFill>
              </a:rPr>
              <a:t>Цветет с конца апреля до конца мая, плодоносит </a:t>
            </a:r>
            <a:r>
              <a:rPr lang="ru-RU" b="1">
                <a:solidFill>
                  <a:schemeClr val="tx1"/>
                </a:solidFill>
              </a:rPr>
              <a:t>в </a:t>
            </a:r>
            <a:r>
              <a:rPr lang="ru-RU" b="1" smtClean="0">
                <a:solidFill>
                  <a:schemeClr val="tx1"/>
                </a:solidFill>
              </a:rPr>
              <a:t>июне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solidFill>
                  <a:schemeClr val="tx1"/>
                </a:solidFill>
              </a:rPr>
              <a:t>Степи, пустыни и полупустыни, иногда щебнистые шлейфы невысоких гор. Нередко встречается на засоленных </a:t>
            </a:r>
            <a:r>
              <a:rPr lang="ru-RU" b="1">
                <a:solidFill>
                  <a:schemeClr val="tx1"/>
                </a:solidFill>
              </a:rPr>
              <a:t>почвах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5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683"/>
            <a:ext cx="8806746" cy="664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81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600200"/>
          </a:xfrm>
        </p:spPr>
        <p:txBody>
          <a:bodyPr/>
          <a:lstStyle/>
          <a:p>
            <a:r>
              <a:rPr lang="ru-RU" b="1"/>
              <a:t>Клевер красный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>
                <a:solidFill>
                  <a:schemeClr val="tx1"/>
                </a:solidFill>
              </a:rPr>
              <a:t>Клевер красный, или </a:t>
            </a:r>
            <a:r>
              <a:rPr lang="ru-RU" b="1">
                <a:solidFill>
                  <a:schemeClr val="tx1"/>
                </a:solidFill>
              </a:rPr>
              <a:t>Клевер </a:t>
            </a:r>
            <a:r>
              <a:rPr lang="ru-RU" b="1" smtClean="0">
                <a:solidFill>
                  <a:schemeClr val="tx1"/>
                </a:solidFill>
              </a:rPr>
              <a:t>красноватый— </a:t>
            </a:r>
            <a:r>
              <a:rPr lang="ru-RU" b="1">
                <a:solidFill>
                  <a:schemeClr val="tx1"/>
                </a:solidFill>
              </a:rPr>
              <a:t>многолетнее травянистое растение рода </a:t>
            </a:r>
            <a:r>
              <a:rPr lang="ru-RU" b="1">
                <a:solidFill>
                  <a:schemeClr val="tx1"/>
                </a:solidFill>
              </a:rPr>
              <a:t>Клевер </a:t>
            </a:r>
            <a:r>
              <a:rPr lang="ru-RU" b="1" smtClean="0">
                <a:solidFill>
                  <a:schemeClr val="tx1"/>
                </a:solidFill>
              </a:rPr>
              <a:t>семейства Бобовые.</a:t>
            </a:r>
          </a:p>
          <a:p>
            <a:pPr>
              <a:buFont typeface="Wingdings" pitchFamily="2" charset="2"/>
              <a:buChar char="§"/>
            </a:pPr>
            <a:r>
              <a:rPr lang="ru-RU" b="1">
                <a:solidFill>
                  <a:schemeClr val="tx1"/>
                </a:solidFill>
              </a:rPr>
              <a:t>Многолетнее травянистое растение до 20—90 см высотой. Стебли прямостоячие или </a:t>
            </a:r>
            <a:r>
              <a:rPr lang="ru-RU" b="1">
                <a:solidFill>
                  <a:schemeClr val="tx1"/>
                </a:solidFill>
              </a:rPr>
              <a:t>восходящие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b="1">
                <a:solidFill>
                  <a:schemeClr val="tx1"/>
                </a:solidFill>
              </a:rPr>
              <a:t>Листья в очертании яйцевидные, листочки ланцетные 4—8 см длиной и 1—1,5 см шириной, по краю неравномерно зубчатые, снизу с сеткой </a:t>
            </a:r>
            <a:r>
              <a:rPr lang="ru-RU" b="1">
                <a:solidFill>
                  <a:schemeClr val="tx1"/>
                </a:solidFill>
              </a:rPr>
              <a:t>жилок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endParaRPr lang="ru-RU" b="1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>
                <a:solidFill>
                  <a:schemeClr val="tx1"/>
                </a:solidFill>
              </a:rPr>
              <a:t>Соцветие довольно большое — удлиненная яйцевидная или цилиндрическая головка 4—10 см длиной и 2—3,5 см шириной. Цветки красные, 1,3—1,6 см длиной. Бобы яйцевидно-шаровидные, плёнчатые, </a:t>
            </a:r>
            <a:r>
              <a:rPr lang="ru-RU" b="1">
                <a:solidFill>
                  <a:schemeClr val="tx1"/>
                </a:solidFill>
              </a:rPr>
              <a:t>односемянные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  <a:endParaRPr lang="ru-RU" b="1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>
                <a:solidFill>
                  <a:schemeClr val="tx1"/>
                </a:solidFill>
              </a:rPr>
              <a:t>Цветение в июне—июле, плодоношение в </a:t>
            </a:r>
            <a:r>
              <a:rPr lang="ru-RU" b="1">
                <a:solidFill>
                  <a:schemeClr val="tx1"/>
                </a:solidFill>
              </a:rPr>
              <a:t>июле—августе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>
                <a:solidFill>
                  <a:schemeClr val="tx1"/>
                </a:solidFill>
              </a:rPr>
              <a:t>Условия произрастания: суходольные луга, луговые степи, опушки, кустарники.</a:t>
            </a:r>
          </a:p>
        </p:txBody>
      </p:sp>
    </p:spTree>
    <p:extLst>
      <p:ext uri="{BB962C8B-B14F-4D97-AF65-F5344CB8AC3E}">
        <p14:creationId xmlns:p14="http://schemas.microsoft.com/office/powerpoint/2010/main" val="238734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4076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Красная Книга 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503001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800" b="1">
                <a:solidFill>
                  <a:schemeClr val="tx1"/>
                </a:solidFill>
              </a:rPr>
              <a:t>Красная книга Украины </a:t>
            </a:r>
            <a:r>
              <a:rPr lang="ru-RU" sz="3800">
                <a:solidFill>
                  <a:schemeClr val="tx1"/>
                </a:solidFill>
              </a:rPr>
              <a:t>— официальный государственный документ, который содержит аннотированный перечень редчайших и находящихся под угрозой исчезновения видов животного и растительного мира в границах территории Украины, ее континентального шельфа и морской экономической зоны, а также обобщенные сведения о распространении, современном состоянии этих видов, причинах сокращения численности, и мероприятия по их сохранению и воспроизведению.</a:t>
            </a:r>
          </a:p>
          <a:p>
            <a:endParaRPr lang="ru-RU" sz="380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800">
                <a:solidFill>
                  <a:schemeClr val="tx1"/>
                </a:solidFill>
              </a:rPr>
              <a:t>Занесенные в Красную книгу Украины виды растений и животных подлежат особой охране на всей территории Украины.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96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ru-RU" b="1"/>
              <a:t>Пион узколистный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>
                <a:solidFill>
                  <a:schemeClr val="tx1"/>
                </a:solidFill>
              </a:rPr>
              <a:t>Пион узколистный, или </a:t>
            </a:r>
            <a:r>
              <a:rPr lang="ru-RU" sz="2600" b="1">
                <a:solidFill>
                  <a:schemeClr val="tx1"/>
                </a:solidFill>
              </a:rPr>
              <a:t>Пион </a:t>
            </a:r>
            <a:r>
              <a:rPr lang="ru-RU" sz="2600" b="1" smtClean="0">
                <a:solidFill>
                  <a:schemeClr val="tx1"/>
                </a:solidFill>
              </a:rPr>
              <a:t>тонколистный— </a:t>
            </a:r>
            <a:r>
              <a:rPr lang="ru-RU" sz="2600" b="1">
                <a:solidFill>
                  <a:schemeClr val="tx1"/>
                </a:solidFill>
              </a:rPr>
              <a:t>вид многолетних цветковых растений рода Пион монотипного </a:t>
            </a:r>
            <a:r>
              <a:rPr lang="ru-RU" sz="2600" b="1">
                <a:solidFill>
                  <a:schemeClr val="tx1"/>
                </a:solidFill>
              </a:rPr>
              <a:t>семейства </a:t>
            </a:r>
            <a:r>
              <a:rPr lang="ru-RU" sz="2600" b="1" smtClean="0">
                <a:solidFill>
                  <a:schemeClr val="tx1"/>
                </a:solidFill>
              </a:rPr>
              <a:t>Пионовые.</a:t>
            </a:r>
          </a:p>
          <a:p>
            <a:r>
              <a:rPr lang="ru-RU" sz="2600" b="1">
                <a:solidFill>
                  <a:schemeClr val="tx1"/>
                </a:solidFill>
              </a:rPr>
              <a:t>Корневища с продолговатыми шишками, сидящими на коротких ножках. Стебель простой, одноцветковый, реже двухцветковый, голый, высотой 10—50 см.</a:t>
            </a:r>
          </a:p>
          <a:p>
            <a:endParaRPr lang="ru-RU" sz="2600" b="1">
              <a:solidFill>
                <a:schemeClr val="tx1"/>
              </a:solidFill>
            </a:endParaRPr>
          </a:p>
          <a:p>
            <a:r>
              <a:rPr lang="ru-RU" sz="2600" b="1">
                <a:solidFill>
                  <a:schemeClr val="tx1"/>
                </a:solidFill>
              </a:rPr>
              <a:t>Листья дважды-трижды-тройчатые или тройчато-перистые, рассечённые на линейные или линейно-нитевидные, цельнокрайние доли, шириной 1—2 мм, свисающие и расходящиеся по краям.</a:t>
            </a:r>
          </a:p>
          <a:p>
            <a:endParaRPr lang="ru-RU" sz="2600" b="1">
              <a:solidFill>
                <a:schemeClr val="tx1"/>
              </a:solidFill>
            </a:endParaRPr>
          </a:p>
          <a:p>
            <a:r>
              <a:rPr lang="ru-RU" sz="2600" b="1">
                <a:solidFill>
                  <a:schemeClr val="tx1"/>
                </a:solidFill>
              </a:rPr>
              <a:t>Цветки крупные, диаметром до 8 см, ярко-красные или тёмно-пурпурные; лепестков 8—10, нити пурпурные, пыльники жёлтые.</a:t>
            </a:r>
          </a:p>
          <a:p>
            <a:endParaRPr lang="ru-RU" sz="2600" b="1">
              <a:solidFill>
                <a:schemeClr val="tx1"/>
              </a:solidFill>
            </a:endParaRPr>
          </a:p>
          <a:p>
            <a:r>
              <a:rPr lang="ru-RU" sz="2600" b="1">
                <a:solidFill>
                  <a:schemeClr val="tx1"/>
                </a:solidFill>
              </a:rPr>
              <a:t>Плоды из 2—3, реже 4—5, прямых, или слегка согнутых, отклоненных листовок</a:t>
            </a:r>
            <a:r>
              <a:rPr lang="ru-RU" sz="2600" b="1">
                <a:solidFill>
                  <a:schemeClr val="tx1"/>
                </a:solidFill>
              </a:rPr>
              <a:t>. </a:t>
            </a:r>
            <a:endParaRPr lang="ru-RU" sz="2600" b="1" smtClean="0">
              <a:solidFill>
                <a:schemeClr val="tx1"/>
              </a:solidFill>
            </a:endParaRPr>
          </a:p>
          <a:p>
            <a:r>
              <a:rPr lang="ru-RU" sz="2600" b="1" smtClean="0">
                <a:solidFill>
                  <a:schemeClr val="tx1"/>
                </a:solidFill>
              </a:rPr>
              <a:t>Семена </a:t>
            </a:r>
            <a:r>
              <a:rPr lang="ru-RU" sz="2600" b="1">
                <a:solidFill>
                  <a:schemeClr val="tx1"/>
                </a:solidFill>
              </a:rPr>
              <a:t>удлинённо-округлые, буро-чёрные, блестящие</a:t>
            </a:r>
            <a:r>
              <a:rPr lang="ru-RU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76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" y="188640"/>
            <a:ext cx="411010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725144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58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31440"/>
            <a:ext cx="8229600" cy="1600200"/>
          </a:xfrm>
        </p:spPr>
        <p:txBody>
          <a:bodyPr/>
          <a:lstStyle/>
          <a:p>
            <a:r>
              <a:rPr lang="ru-RU" b="1"/>
              <a:t>Шафран крымский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51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smtClean="0">
                <a:solidFill>
                  <a:schemeClr val="tx1"/>
                </a:solidFill>
              </a:rPr>
              <a:t>Растение </a:t>
            </a:r>
            <a:r>
              <a:rPr lang="ru-RU" sz="1800" b="1">
                <a:solidFill>
                  <a:schemeClr val="tx1"/>
                </a:solidFill>
              </a:rPr>
              <a:t>от 10 до 40 см высоты. Листья в числе 2— 4 развиваются после цветения и к следующей весне достигают значительных размеров, до 40 см длины и 6— 8 мм ширины. Края листовой пластинки отогнуты, реснитчатые, как и киль листа. Цветок фиолетово-лиловый, в зеве белый, голый. Доли околоцветника заостренные. Пыльники оранжевые, с острием в 2—3 раза длиннее белых нитей</a:t>
            </a:r>
            <a:r>
              <a:rPr lang="ru-RU" sz="1800" b="1">
                <a:solidFill>
                  <a:schemeClr val="tx1"/>
                </a:solidFill>
              </a:rPr>
              <a:t>. </a:t>
            </a:r>
            <a:endParaRPr lang="ru-RU" sz="1800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800" b="1" smtClean="0">
                <a:solidFill>
                  <a:schemeClr val="tx1"/>
                </a:solidFill>
              </a:rPr>
              <a:t>Столбик </a:t>
            </a:r>
            <a:r>
              <a:rPr lang="ru-RU" sz="1800" b="1">
                <a:solidFill>
                  <a:schemeClr val="tx1"/>
                </a:solidFill>
              </a:rPr>
              <a:t>пестика раздвоен до уровня верхушки пыльников, рыльца раздельные, оранжевые. Клубень крупный, шаровидный, при основании с придаточными клубеньками. Оболочки клубня перепончатые, тоньше, чем у других видов шафрана, распадающиеся кольцами. Цветет осенью, в сентябре </a:t>
            </a:r>
            <a:r>
              <a:rPr lang="ru-RU" sz="1800" b="1">
                <a:solidFill>
                  <a:schemeClr val="tx1"/>
                </a:solidFill>
              </a:rPr>
              <a:t>— </a:t>
            </a:r>
            <a:r>
              <a:rPr lang="ru-RU" sz="1800" b="1" smtClean="0">
                <a:solidFill>
                  <a:schemeClr val="tx1"/>
                </a:solidFill>
              </a:rPr>
              <a:t>октябре.</a:t>
            </a:r>
          </a:p>
          <a:p>
            <a:pPr>
              <a:buFont typeface="Wingdings" pitchFamily="2" charset="2"/>
              <a:buChar char="q"/>
            </a:pPr>
            <a:r>
              <a:rPr lang="ru-RU" sz="1800" b="1" smtClean="0">
                <a:solidFill>
                  <a:schemeClr val="tx1"/>
                </a:solidFill>
              </a:rPr>
              <a:t>Растет </a:t>
            </a:r>
            <a:r>
              <a:rPr lang="ru-RU" sz="1800" b="1">
                <a:solidFill>
                  <a:schemeClr val="tx1"/>
                </a:solidFill>
              </a:rPr>
              <a:t>на травянистых склонах, лесных опушках и в кустарниках, на влажных местах от нижнего до верхнего горного пояса. Очень де­коративен. Усиленно истребляется населением. Необходим полный запрет продажи цветущих растений и введение в культуру</a:t>
            </a:r>
            <a:r>
              <a:rPr lang="ru-RU" sz="1800" b="1">
                <a:solidFill>
                  <a:schemeClr val="tx1"/>
                </a:solidFill>
              </a:rPr>
              <a:t>. </a:t>
            </a:r>
            <a:endParaRPr lang="ru-RU" sz="1800" b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800" b="1" smtClean="0">
                <a:solidFill>
                  <a:schemeClr val="tx1"/>
                </a:solidFill>
              </a:rPr>
              <a:t>Рекомендуется </a:t>
            </a:r>
            <a:r>
              <a:rPr lang="ru-RU" sz="1800" b="1">
                <a:solidFill>
                  <a:schemeClr val="tx1"/>
                </a:solidFill>
              </a:rPr>
              <a:t>для местной охраны</a:t>
            </a:r>
            <a:r>
              <a:rPr lang="ru-RU" sz="1800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676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" b="6418"/>
          <a:stretch/>
        </p:blipFill>
        <p:spPr>
          <a:xfrm>
            <a:off x="323528" y="235743"/>
            <a:ext cx="8666354" cy="640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378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229600" cy="1600200"/>
          </a:xfrm>
        </p:spPr>
        <p:txBody>
          <a:bodyPr/>
          <a:lstStyle/>
          <a:p>
            <a:r>
              <a:rPr lang="ru-RU" b="1"/>
              <a:t>Кувшинка белая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b="1">
                <a:solidFill>
                  <a:schemeClr val="tx1"/>
                </a:solidFill>
              </a:rPr>
              <a:t>Кувшинка белая — многолетнее водное растение.</a:t>
            </a:r>
          </a:p>
          <a:p>
            <a:endParaRPr lang="ru-RU" b="1">
              <a:solidFill>
                <a:schemeClr val="tx1"/>
              </a:solidFill>
            </a:endParaRPr>
          </a:p>
          <a:p>
            <a:r>
              <a:rPr lang="ru-RU" b="1">
                <a:solidFill>
                  <a:schemeClr val="tx1"/>
                </a:solidFill>
              </a:rPr>
              <a:t>Корневище — длинное, горизонтальное, разветвлённое.</a:t>
            </a:r>
          </a:p>
          <a:p>
            <a:endParaRPr lang="ru-RU" b="1">
              <a:solidFill>
                <a:schemeClr val="tx1"/>
              </a:solidFill>
            </a:endParaRPr>
          </a:p>
          <a:p>
            <a:r>
              <a:rPr lang="ru-RU" b="1">
                <a:solidFill>
                  <a:schemeClr val="tx1"/>
                </a:solidFill>
              </a:rPr>
              <a:t>Листья плавающие, округлые, в диаметре до 20—30 см. Черешки листьев уходят под воду, иногда на значительную глубину. Бывает, что мелкие водоёмы, в которых растёт кувшинка белая, высыхают, и тогда плавающие листья с длинными гибкими черешками отмирают. Но через некоторое время на корневище появляются маленькие листья на крепких </a:t>
            </a:r>
            <a:r>
              <a:rPr lang="ru-RU" b="1">
                <a:solidFill>
                  <a:schemeClr val="tx1"/>
                </a:solidFill>
              </a:rPr>
              <a:t>прямостоящих </a:t>
            </a:r>
            <a:r>
              <a:rPr lang="ru-RU" b="1" smtClean="0">
                <a:solidFill>
                  <a:schemeClr val="tx1"/>
                </a:solidFill>
              </a:rPr>
              <a:t>черешках.</a:t>
            </a:r>
            <a:endParaRPr lang="ru-RU" b="1">
              <a:solidFill>
                <a:schemeClr val="tx1"/>
              </a:solidFill>
            </a:endParaRPr>
          </a:p>
          <a:p>
            <a:r>
              <a:rPr lang="ru-RU" b="1">
                <a:solidFill>
                  <a:schemeClr val="tx1"/>
                </a:solidFill>
              </a:rPr>
              <a:t>Цветки — белые, 5—20 см в диаметре, слабоароматные. Гинецей синкарпный, с полунижней завязью. Цветение начинается с середины лета и продолжается до осени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921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3244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99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/>
              <a:t>Белладонна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>
                <a:solidFill>
                  <a:schemeClr val="tx1"/>
                </a:solidFill>
              </a:rPr>
              <a:t>Видовое название «belladonna» (белладонна) происходит от итальянских слов и в переводе на русский язык означает «красивая женщина». В старину итальянские дамы закапывали сок красавки в глаза, зрачки расширялись — и глаза приобретали особый блеск; кроме того, ягодами натирали щёки, чтобы те приобрели «естественный» </a:t>
            </a:r>
            <a:r>
              <a:rPr lang="ru-RU" b="1">
                <a:solidFill>
                  <a:schemeClr val="tx1"/>
                </a:solidFill>
              </a:rPr>
              <a:t>румянец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b="1">
                <a:solidFill>
                  <a:schemeClr val="tx1"/>
                </a:solidFill>
              </a:rPr>
              <a:t>На Руси это растение издавна было известно как «красавка». Другое название, «бешеница», связано с тем, что входящий в состав растения атропин у человека может вызвать сильное возбуждение, доходящее до бешенства.</a:t>
            </a:r>
          </a:p>
        </p:txBody>
      </p:sp>
    </p:spTree>
    <p:extLst>
      <p:ext uri="{BB962C8B-B14F-4D97-AF65-F5344CB8AC3E}">
        <p14:creationId xmlns:p14="http://schemas.microsoft.com/office/powerpoint/2010/main" val="3813258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1284" cy="657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016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16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6002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Цветы Красной Книги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168352" cy="211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71963"/>
            <a:ext cx="3384376" cy="225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94319"/>
            <a:ext cx="1709216" cy="192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9508"/>
            <a:ext cx="3429000" cy="345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84" y="3552552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28" y="3681888"/>
            <a:ext cx="3034556" cy="303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324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8949680" cy="1584176"/>
          </a:xfrm>
        </p:spPr>
        <p:txBody>
          <a:bodyPr/>
          <a:lstStyle/>
          <a:p>
            <a:r>
              <a:rPr lang="ru-RU" b="1"/>
              <a:t>Безвременник осенний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tx1"/>
                </a:solidFill>
              </a:rPr>
              <a:t>Безвре́менник </a:t>
            </a:r>
            <a:r>
              <a:rPr lang="ru-RU" b="1" smtClean="0">
                <a:solidFill>
                  <a:schemeClr val="tx1"/>
                </a:solidFill>
              </a:rPr>
              <a:t>осе́нний  — </a:t>
            </a:r>
            <a:r>
              <a:rPr lang="ru-RU" b="1">
                <a:solidFill>
                  <a:schemeClr val="tx1"/>
                </a:solidFill>
              </a:rPr>
              <a:t>вид травянистых луковичных ядовитых растений из рода Безвременник семейства Безвременниковые. Растёт обычно на сырых </a:t>
            </a:r>
            <a:r>
              <a:rPr lang="ru-RU" b="1">
                <a:solidFill>
                  <a:schemeClr val="tx1"/>
                </a:solidFill>
              </a:rPr>
              <a:t>лугах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>
                <a:solidFill>
                  <a:schemeClr val="tx1"/>
                </a:solidFill>
              </a:rPr>
              <a:t> </a:t>
            </a:r>
            <a:r>
              <a:rPr lang="ru-RU" b="1" smtClean="0">
                <a:solidFill>
                  <a:schemeClr val="tx1"/>
                </a:solidFill>
              </a:rPr>
              <a:t>    </a:t>
            </a:r>
            <a:r>
              <a:rPr lang="ru-RU" b="1" i="1" smtClean="0">
                <a:solidFill>
                  <a:schemeClr val="tx1"/>
                </a:solidFill>
              </a:rPr>
              <a:t>  Народные </a:t>
            </a:r>
            <a:r>
              <a:rPr lang="ru-RU" b="1" i="1">
                <a:solidFill>
                  <a:schemeClr val="tx1"/>
                </a:solidFill>
              </a:rPr>
              <a:t>названия безвременника </a:t>
            </a:r>
            <a:r>
              <a:rPr lang="ru-RU" b="1" i="1">
                <a:solidFill>
                  <a:schemeClr val="tx1"/>
                </a:solidFill>
              </a:rPr>
              <a:t>осеннего</a:t>
            </a:r>
            <a:r>
              <a:rPr lang="ru-RU" b="1" smtClean="0">
                <a:solidFill>
                  <a:schemeClr val="tx1"/>
                </a:solidFill>
              </a:rPr>
              <a:t>:</a:t>
            </a:r>
            <a:endParaRPr lang="ru-RU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smtClean="0">
                <a:solidFill>
                  <a:schemeClr val="accent1"/>
                </a:solidFill>
              </a:rPr>
              <a:t>                1.вшивый </a:t>
            </a:r>
            <a:r>
              <a:rPr lang="ru-RU" b="1">
                <a:solidFill>
                  <a:schemeClr val="accent1"/>
                </a:solidFill>
              </a:rPr>
              <a:t>цветок,</a:t>
            </a:r>
          </a:p>
          <a:p>
            <a:pPr marL="0" indent="0">
              <a:buNone/>
            </a:pPr>
            <a:r>
              <a:rPr lang="ru-RU" b="1">
                <a:solidFill>
                  <a:schemeClr val="accent1"/>
                </a:solidFill>
              </a:rPr>
              <a:t>  </a:t>
            </a:r>
            <a:r>
              <a:rPr lang="ru-RU" b="1" smtClean="0">
                <a:solidFill>
                  <a:schemeClr val="accent1"/>
                </a:solidFill>
              </a:rPr>
              <a:t>              2.луговой </a:t>
            </a:r>
            <a:r>
              <a:rPr lang="ru-RU" b="1">
                <a:solidFill>
                  <a:schemeClr val="accent1"/>
                </a:solidFill>
              </a:rPr>
              <a:t>шафран,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1"/>
                </a:solidFill>
              </a:rPr>
              <a:t>                3.осенний </a:t>
            </a:r>
            <a:r>
              <a:rPr lang="ru-RU" b="1">
                <a:solidFill>
                  <a:schemeClr val="accent1"/>
                </a:solidFill>
              </a:rPr>
              <a:t>цветок,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1"/>
                </a:solidFill>
              </a:rPr>
              <a:t>               4.паучий </a:t>
            </a:r>
            <a:r>
              <a:rPr lang="ru-RU" b="1">
                <a:solidFill>
                  <a:schemeClr val="accent1"/>
                </a:solidFill>
              </a:rPr>
              <a:t>цветок,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1"/>
                </a:solidFill>
              </a:rPr>
              <a:t>               5. собачий </a:t>
            </a:r>
            <a:r>
              <a:rPr lang="ru-RU" b="1">
                <a:solidFill>
                  <a:schemeClr val="accent1"/>
                </a:solidFill>
              </a:rPr>
              <a:t>лук,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1"/>
                </a:solidFill>
              </a:rPr>
              <a:t>               6.чёртов </a:t>
            </a:r>
            <a:r>
              <a:rPr lang="ru-RU" b="1">
                <a:solidFill>
                  <a:schemeClr val="accent1"/>
                </a:solidFill>
              </a:rPr>
              <a:t>хлеб,</a:t>
            </a:r>
          </a:p>
          <a:p>
            <a:pPr marL="0" indent="0">
              <a:buNone/>
            </a:pPr>
            <a:r>
              <a:rPr lang="ru-RU" b="1" smtClean="0">
                <a:solidFill>
                  <a:schemeClr val="accent1"/>
                </a:solidFill>
              </a:rPr>
              <a:t>               7.ядовитый </a:t>
            </a:r>
            <a:r>
              <a:rPr lang="ru-RU" b="1">
                <a:solidFill>
                  <a:schemeClr val="accent1"/>
                </a:solidFill>
              </a:rPr>
              <a:t>крокус</a:t>
            </a:r>
          </a:p>
          <a:p>
            <a:pPr marL="0" indent="0">
              <a:buNone/>
            </a:pPr>
            <a:endParaRPr lang="ru-RU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48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00"/>
            <a:ext cx="8280920" cy="664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999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003275"/>
          </a:xfrm>
        </p:spPr>
        <p:txBody>
          <a:bodyPr>
            <a:normAutofit lnSpcReduction="10000"/>
          </a:bodyPr>
          <a:lstStyle/>
          <a:p>
            <a:r>
              <a:rPr lang="ru-RU" sz="3200" b="1" smtClean="0">
                <a:solidFill>
                  <a:schemeClr val="bg1">
                    <a:lumMod val="50000"/>
                  </a:schemeClr>
                </a:solidFill>
              </a:rPr>
              <a:t>В Красной Книге Украины находится очень большое количество цветов , котрые требуют нашей защиты ! </a:t>
            </a:r>
          </a:p>
          <a:p>
            <a:pPr marL="0" indent="0">
              <a:buNone/>
            </a:pPr>
            <a:r>
              <a:rPr lang="ru-RU" sz="3200" b="1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831168"/>
            <a:ext cx="5430928" cy="391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84996" y="6110582"/>
            <a:ext cx="395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mtClean="0">
                <a:solidFill>
                  <a:schemeClr val="tx2">
                    <a:lumMod val="50000"/>
                  </a:schemeClr>
                </a:solidFill>
              </a:rPr>
              <a:t>Берегите Природу !</a:t>
            </a:r>
            <a:endParaRPr lang="ru-RU" sz="3200" b="1" i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7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/>
              <a:t>Подснежник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>
                <a:solidFill>
                  <a:schemeClr val="tx1"/>
                </a:solidFill>
              </a:rPr>
              <a:t>Научное название растения образовано из латинизированных </a:t>
            </a:r>
            <a:r>
              <a:rPr lang="ru-RU" b="1">
                <a:solidFill>
                  <a:schemeClr val="tx1"/>
                </a:solidFill>
              </a:rPr>
              <a:t>греческих </a:t>
            </a:r>
            <a:r>
              <a:rPr lang="ru-RU" b="1" smtClean="0">
                <a:solidFill>
                  <a:schemeClr val="tx1"/>
                </a:solidFill>
              </a:rPr>
              <a:t>слов,что </a:t>
            </a:r>
            <a:r>
              <a:rPr lang="ru-RU" b="1">
                <a:solidFill>
                  <a:schemeClr val="tx1"/>
                </a:solidFill>
              </a:rPr>
              <a:t>может пониматься как «молочный цветок», дано по окраске цветов. Название «подснежник» связано с ранним цветением растений — цветы появляются сразу из-под </a:t>
            </a:r>
            <a:r>
              <a:rPr lang="ru-RU" b="1">
                <a:solidFill>
                  <a:schemeClr val="tx1"/>
                </a:solidFill>
              </a:rPr>
              <a:t>снега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r>
              <a:rPr lang="ru-RU" b="1">
                <a:solidFill>
                  <a:schemeClr val="tx1"/>
                </a:solidFill>
              </a:rPr>
              <a:t>Культивируют как декоративные. Используют для посадок большими группами, на рабатках, альпийских горках. В цветоводстве широко используются два вида. Неприхотливы, легко размножаются семенами и луковицами. Пересаживают через 5—6 лет. В весеннее время нуждаются в достаточном увлажнении.</a:t>
            </a:r>
          </a:p>
        </p:txBody>
      </p:sp>
    </p:spTree>
    <p:extLst>
      <p:ext uri="{BB962C8B-B14F-4D97-AF65-F5344CB8AC3E}">
        <p14:creationId xmlns:p14="http://schemas.microsoft.com/office/powerpoint/2010/main" val="6817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97637" cy="671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1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78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30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r>
              <a:rPr lang="ru-RU" b="1"/>
              <a:t>Астра альпийская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5040560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>
                <a:solidFill>
                  <a:schemeClr val="tx1"/>
                </a:solidFill>
              </a:rPr>
              <a:t>Многолетнее корневищное травянистое или полукустарниковое растение с горизонтально ветвистым корневищем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smtClean="0">
                <a:solidFill>
                  <a:schemeClr val="tx1"/>
                </a:solidFill>
              </a:rPr>
              <a:t>Стебли </a:t>
            </a:r>
            <a:r>
              <a:rPr lang="ru-RU" b="1">
                <a:solidFill>
                  <a:schemeClr val="tx1"/>
                </a:solidFill>
              </a:rPr>
              <a:t>25-30 см высотой, крепкие, слегка опушенные. Прикорневые листья продолговатые, лопатчатые, </a:t>
            </a:r>
            <a:r>
              <a:rPr lang="ru-RU" b="1">
                <a:solidFill>
                  <a:schemeClr val="tx1"/>
                </a:solidFill>
              </a:rPr>
              <a:t>опушенные</a:t>
            </a:r>
            <a:r>
              <a:rPr lang="ru-RU" b="1" smtClean="0">
                <a:solidFill>
                  <a:schemeClr val="tx1"/>
                </a:solidFill>
              </a:rPr>
              <a:t>; </a:t>
            </a:r>
            <a:r>
              <a:rPr lang="ru-RU" b="1">
                <a:solidFill>
                  <a:schemeClr val="tx1"/>
                </a:solidFill>
              </a:rPr>
              <a:t>стеблевые — мелкие, линейные, сидячие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smtClean="0">
                <a:solidFill>
                  <a:schemeClr val="tx1"/>
                </a:solidFill>
              </a:rPr>
              <a:t>На </a:t>
            </a:r>
            <a:r>
              <a:rPr lang="ru-RU" b="1">
                <a:solidFill>
                  <a:schemeClr val="tx1"/>
                </a:solidFill>
              </a:rPr>
              <a:t>зиму не отмирают и уходят под зиму зелеными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smtClean="0">
                <a:solidFill>
                  <a:schemeClr val="tx1"/>
                </a:solidFill>
              </a:rPr>
              <a:t>Размер </a:t>
            </a:r>
            <a:r>
              <a:rPr lang="ru-RU" b="1">
                <a:solidFill>
                  <a:schemeClr val="tx1"/>
                </a:solidFill>
              </a:rPr>
              <a:t>куста до 50 см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smtClean="0">
                <a:solidFill>
                  <a:schemeClr val="tx1"/>
                </a:solidFill>
              </a:rPr>
              <a:t>Соцветия </a:t>
            </a:r>
            <a:r>
              <a:rPr lang="ru-RU" b="1">
                <a:solidFill>
                  <a:schemeClr val="tx1"/>
                </a:solidFill>
              </a:rPr>
              <a:t>— одиночные корзинки 4-5 см в диаметре. Язычковые цветки краевые, расположены в 1 ряд, белые, сиреневые, фиолетовые; трубчатые — в центре, желтые</a:t>
            </a:r>
            <a:r>
              <a:rPr lang="ru-RU" b="1">
                <a:solidFill>
                  <a:schemeClr val="tx1"/>
                </a:solidFill>
              </a:rPr>
              <a:t>. </a:t>
            </a:r>
            <a:endParaRPr lang="ru-RU" b="1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smtClean="0">
                <a:solidFill>
                  <a:schemeClr val="tx1"/>
                </a:solidFill>
              </a:rPr>
              <a:t>Цветет </a:t>
            </a:r>
            <a:r>
              <a:rPr lang="ru-RU" b="1">
                <a:solidFill>
                  <a:schemeClr val="tx1"/>
                </a:solidFill>
              </a:rPr>
              <a:t>в конце мая — середине июня. Плод — семянка с волосистым хохолком. Семена созревают в конце июля - августе и сохраняют наследственные качества </a:t>
            </a:r>
            <a:r>
              <a:rPr lang="ru-RU" b="1">
                <a:solidFill>
                  <a:schemeClr val="tx1"/>
                </a:solidFill>
              </a:rPr>
              <a:t>клонов</a:t>
            </a:r>
            <a:r>
              <a:rPr lang="ru-RU" b="1" smtClean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b="1">
                <a:solidFill>
                  <a:schemeClr val="tx1"/>
                </a:solidFill>
              </a:rPr>
              <a:t>В культуре с конца XVI века</a:t>
            </a:r>
            <a:r>
              <a:rPr lang="ru-R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923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56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48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480720" cy="65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2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</TotalTime>
  <Words>1183</Words>
  <Application>Microsoft Office PowerPoint</Application>
  <PresentationFormat>Экран (4:3)</PresentationFormat>
  <Paragraphs>85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Исполнительная</vt:lpstr>
      <vt:lpstr>Красная Книга Украины</vt:lpstr>
      <vt:lpstr>Красная Книга </vt:lpstr>
      <vt:lpstr>Цветы Красной Книги</vt:lpstr>
      <vt:lpstr>Подснежник</vt:lpstr>
      <vt:lpstr>Презентация PowerPoint</vt:lpstr>
      <vt:lpstr>Презентация PowerPoint</vt:lpstr>
      <vt:lpstr>Астра альпийская</vt:lpstr>
      <vt:lpstr>Презентация PowerPoint</vt:lpstr>
      <vt:lpstr>Презентация PowerPoint</vt:lpstr>
      <vt:lpstr>Билотка альпийская </vt:lpstr>
      <vt:lpstr>Презентация PowerPoint</vt:lpstr>
      <vt:lpstr>Василёк бело-жемчужный</vt:lpstr>
      <vt:lpstr>Презентация PowerPoint</vt:lpstr>
      <vt:lpstr>Презентация PowerPoint</vt:lpstr>
      <vt:lpstr>Нарцисс узколистный </vt:lpstr>
      <vt:lpstr>Презентация PowerPoint</vt:lpstr>
      <vt:lpstr>Тюльпан Шренка</vt:lpstr>
      <vt:lpstr>Презентация PowerPoint</vt:lpstr>
      <vt:lpstr>Клевер красный</vt:lpstr>
      <vt:lpstr>Презентация PowerPoint</vt:lpstr>
      <vt:lpstr>Пион узколистный</vt:lpstr>
      <vt:lpstr>Презентация PowerPoint</vt:lpstr>
      <vt:lpstr>Шафран крымский</vt:lpstr>
      <vt:lpstr>Презентация PowerPoint</vt:lpstr>
      <vt:lpstr>Кувшинка белая</vt:lpstr>
      <vt:lpstr>Презентация PowerPoint</vt:lpstr>
      <vt:lpstr>Белладонна</vt:lpstr>
      <vt:lpstr>Презентация PowerPoint</vt:lpstr>
      <vt:lpstr>Презентация PowerPoint</vt:lpstr>
      <vt:lpstr>Безвременник осенний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Украины</dc:title>
  <dc:creator>ПК</dc:creator>
  <cp:lastModifiedBy>ПК</cp:lastModifiedBy>
  <cp:revision>10</cp:revision>
  <dcterms:created xsi:type="dcterms:W3CDTF">2014-02-25T11:35:37Z</dcterms:created>
  <dcterms:modified xsi:type="dcterms:W3CDTF">2014-02-25T13:07:08Z</dcterms:modified>
</cp:coreProperties>
</file>