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5" d="100"/>
          <a:sy n="25" d="100"/>
        </p:scale>
        <p:origin x="-102"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uk-U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uk-U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Char char="●"/>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Char char="○"/>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Char char="■"/>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None/>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None/>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None/>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None/>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None/>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None/>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None/>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None/>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None/>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None/>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None/>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None/>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None/>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None/>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None/>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None/>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None/>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None/>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None/>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None/>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None/>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None/>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None/>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None/>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Char char="●"/>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Char char="○"/>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Char char="■"/>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None/>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None/>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None/>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None/>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None/>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None/>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None/>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None/>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None/>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Char char="●"/>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Char char="○"/>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Char char="■"/>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a:solidFill>
                  <a:srgbClr val="888888"/>
                </a:solidFill>
                <a:latin typeface="Calibri"/>
                <a:ea typeface="Calibri"/>
                <a:cs typeface="Calibri"/>
                <a:sym typeface="Calibri"/>
              </a:rPr>
              <a:pPr marL="0" marR="0" lvl="0" indent="0" algn="r" rtl="0">
                <a:spcBef>
                  <a:spcPts val="0"/>
                </a:spcBef>
                <a:buSzPct val="25000"/>
                <a:buNone/>
              </a:pPr>
              <a:t>‹#›</a:t>
            </a:fld>
            <a:endParaRPr lang="uk-UA"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D9C3"/>
            </a:gs>
            <a:gs pos="12000">
              <a:srgbClr val="E6D78A"/>
            </a:gs>
            <a:gs pos="30000">
              <a:srgbClr val="C7AC4C"/>
            </a:gs>
            <a:gs pos="45000">
              <a:srgbClr val="E6D78A"/>
            </a:gs>
            <a:gs pos="77000">
              <a:srgbClr val="C7AC4C"/>
            </a:gs>
            <a:gs pos="100000">
              <a:srgbClr val="E6DCAC"/>
            </a:gs>
          </a:gsLst>
          <a:lin ang="270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None/>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None/>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None/>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None/>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None/>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None/>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None/>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None/>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None/>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uk-UA"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uk-U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D0%92%D0%B5%D0%BD%D0%B5%D1%80%D0%B8%D0%BD%D0%B0_%D0%BC%D1%83%D1%85%D0%BE%D0%BB%D0%BE%D0%B2%D0%BA%D0%B0" TargetMode="External"/><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uk.wikipedia.org/wiki/%D0%A1%D0%B5%D0%BA%D1%83%D0%BD%D0%B4%D0%B0" TargetMode="External"/><Relationship Id="rId4" Type="http://schemas.openxmlformats.org/officeDocument/2006/relationships/hyperlink" Target="http://uk.wikipedia.org/wiki/%D0%9F%D0%B0%D1%81%D1%82%D0%BA%D0%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uk.wikipedia.org/wiki/Aldrovanda" TargetMode="External"/><Relationship Id="rId13" Type="http://schemas.openxmlformats.org/officeDocument/2006/relationships/hyperlink" Target="http://uk.wikipedia.org/wiki/%D0%9F%D1%83%D1%85%D0%B8%D1%80%D0%BD%D0%B8%D0%BA" TargetMode="External"/><Relationship Id="rId3" Type="http://schemas.openxmlformats.org/officeDocument/2006/relationships/hyperlink" Target="http://uk.wikipedia.org/wiki/%D0%9F%D0%BE%D0%BB%D1%96%D1%81%D1%81%D1%8F" TargetMode="External"/><Relationship Id="rId7" Type="http://schemas.openxmlformats.org/officeDocument/2006/relationships/hyperlink" Target="http://uk.wikipedia.org/wiki/%D0%90%D0%BB%D1%8C%D0%B4%D1%80%D0%BE%D0%B2%D0%B0%D0%BD%D0%B4%D0%B0" TargetMode="External"/><Relationship Id="rId12" Type="http://schemas.openxmlformats.org/officeDocument/2006/relationships/hyperlink" Target="http://uk.wikipedia.org/w/index.php?title=Pinguicula&amp;action=edit&amp;redlink=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uk.wikipedia.org/wiki/Drosera" TargetMode="External"/><Relationship Id="rId11" Type="http://schemas.openxmlformats.org/officeDocument/2006/relationships/hyperlink" Target="http://uk.wikipedia.org/w/index.php?title=%D0%A2%D0%BE%D0%B2%D1%81%D1%82%D1%8F%D0%BD%D0%BA%D0%B0&amp;action=edit&amp;redlink=1" TargetMode="External"/><Relationship Id="rId5" Type="http://schemas.openxmlformats.org/officeDocument/2006/relationships/hyperlink" Target="http://uk.wikipedia.org/wiki/%D0%A0%D0%BE%D1%81%D0%B8%D1%87%D0%BA%D0%B0" TargetMode="External"/><Relationship Id="rId15" Type="http://schemas.openxmlformats.org/officeDocument/2006/relationships/hyperlink" Target="http://uk.wikipedia.org/wiki/%D0%9F%D1%83%D1%85%D0%B8%D1%80%D0%BD%D0%B8%D0%BA%D0%BE%D0%B2%D1%96" TargetMode="External"/><Relationship Id="rId10" Type="http://schemas.openxmlformats.org/officeDocument/2006/relationships/hyperlink" Target="http://uk.wikipedia.org/wiki/Droseraceae" TargetMode="External"/><Relationship Id="rId4" Type="http://schemas.openxmlformats.org/officeDocument/2006/relationships/hyperlink" Target="http://uk.wikipedia.org/wiki/%D0%A3%D0%BA%D1%80%D0%B0%D1%97%D0%BD%D1%81%D1%8C%D0%BA%D1%96_%D0%9A%D0%B0%D1%80%D0%BF%D0%B0%D1%82%D0%B8" TargetMode="External"/><Relationship Id="rId9" Type="http://schemas.openxmlformats.org/officeDocument/2006/relationships/hyperlink" Target="http://uk.wikipedia.org/wiki/%D0%A0%D0%BE%D1%81%D0%B8%D1%87%D0%BA%D0%BE%D0%B2%D1%96" TargetMode="External"/><Relationship Id="rId14" Type="http://schemas.openxmlformats.org/officeDocument/2006/relationships/hyperlink" Target="http://uk.wikipedia.org/w/index.php?title=Utricularia&amp;action=edit&amp;redlink=1"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uk.wikipedia.org/w/index.php?title=%D0%9E%D1%84%D1%96%D1%86%D1%96%D0%B9%D0%BD%D1%96_%D0%BF%D0%B5%D1%80%D0%B5%D0%BB%D1%96%D0%BA%D0%B8_%D1%80%D0%B5%D0%B3%D1%96%D0%BE%D0%BD%D0%B0%D0%BB%D1%8C%D0%BD%D0%BE_%D1%80%D1%96%D0%B4%D0%BA%D1%96%D1%81%D0%BD%D0%B8%D1%85_%D1%80%D0%BE%D1%81%D0%BB%D0%B8%D0%BD_%D0%A3%D0%BA%D1%80%D0%B0%D1%97%D0%BD%D0%B8&amp;action=edit&amp;redlink=1" TargetMode="External"/><Relationship Id="rId13" Type="http://schemas.openxmlformats.org/officeDocument/2006/relationships/hyperlink" Target="http://uk.wikipedia.org/w/index.php?title=Pinguicula_bicolor&amp;action=edit&amp;redlink=1" TargetMode="External"/><Relationship Id="rId3" Type="http://schemas.openxmlformats.org/officeDocument/2006/relationships/hyperlink" Target="http://uk.wikipedia.org/wiki/%D0%A7%D0%B5%D1%80%D0%B2%D0%BE%D0%BD%D0%B0_%D0%BA%D0%BD%D0%B8%D0%B3%D0%B0_%D0%A3%D0%BA%D1%80%D0%B0%D1%97%D0%BD%D0%B8" TargetMode="External"/><Relationship Id="rId7" Type="http://schemas.openxmlformats.org/officeDocument/2006/relationships/hyperlink" Target="http://uk.wikipedia.org/w/index.php?title=%D0%9F%D1%83%D1%85%D0%B8%D1%80%D0%BD%D0%B8%D0%BA_%D0%B7%D0%B2%D0%B8%D1%87%D0%B0%D0%B9%D0%BD%D0%B8%D0%B9&amp;action=edit&amp;redlink=1" TargetMode="External"/><Relationship Id="rId12" Type="http://schemas.openxmlformats.org/officeDocument/2006/relationships/hyperlink" Target="http://uk.wikipedia.org/w/index.php?title=%D0%94%D0%B8%D1%80%D0%B5%D0%BA%D1%82%D0%B8%D0%B2%D0%B0_%D0%84%D0%B2%D1%80%D0%BE%D0%BF%D0%B5%D0%B9%D1%81%D1%8C%D0%BA%D0%BE%D0%B3%D0%BE_%D0%A1%D0%BE%D1%8E%D0%B7%D1%83_%D0%B4%D0%BE_%D0%BC%D1%96%D1%81%D1%86%D1%8C_%D0%B7%D1%80%D0%BE%D1%81%D1%82%D0%B0%D0%BD%D0%BD%D1%8F&amp;action=edit&amp;redlink=1" TargetMode="External"/><Relationship Id="rId2" Type="http://schemas.openxmlformats.org/officeDocument/2006/relationships/notesSlide" Target="../notesSlides/notesSlide15.xml"/><Relationship Id="rId16" Type="http://schemas.openxmlformats.org/officeDocument/2006/relationships/hyperlink" Target="http://uk.wikipedia.org/wiki/%D0%92%D0%B8%D0%B4%D0%B8_%D0%BF%D1%96%D0%B4_%D0%B7%D0%B0%D0%B3%D1%80%D0%BE%D0%B7%D0%BE%D1%8E_%D0%B2%D0%B8%D0%BC%D0%B8%D1%80%D0%B0%D0%BD%D0%BD%D1%8F" TargetMode="External"/><Relationship Id="rId1" Type="http://schemas.openxmlformats.org/officeDocument/2006/relationships/slideLayout" Target="../slideLayouts/slideLayout2.xml"/><Relationship Id="rId6" Type="http://schemas.openxmlformats.org/officeDocument/2006/relationships/hyperlink" Target="http://uk.wikipedia.org/w/index.php?title=Utricularia_vulgaris&amp;action=edit&amp;redlink=1" TargetMode="External"/><Relationship Id="rId11" Type="http://schemas.openxmlformats.org/officeDocument/2006/relationships/hyperlink" Target="http://uk.wikipedia.org/wiki/%D0%9A%D0%BE%D0%BD%D0%B2%D0%B5%D0%BD%D1%86%D1%96%D1%8F_%D0%BF%D1%80%D0%BE_%D0%BE%D1%85%D0%BE%D1%80%D0%BE%D0%BD%D1%83_%D0%B4%D0%B8%D0%BA%D0%BE%D1%97_%D1%84%D0%BB%D0%BE%D1%80%D0%B8_%D1%82%D0%B0_%D1%84%D0%B0%D1%83%D0%BD%D0%B8_%D1%96_%D0%BF%D1%80%D0%B8%D1%80%D0%BE%D0%B4%D0%BD%D0%B8%D1%85_%D1%81%D0%B5%D1%80%D0%B5%D0%B4%D0%BE%D0%B2%D0%B8%D1%89_%D1%96%D1%81%D0%BD%D1%83%D0%B2%D0%B0%D0%BD%D0%BD%D1%8F_%D0%B2_%D0%84%D0%B2%D1%80%D0%BE%D0%BF%D1%96" TargetMode="External"/><Relationship Id="rId5" Type="http://schemas.openxmlformats.org/officeDocument/2006/relationships/hyperlink" Target="http://uk.wikipedia.org/wiki/%D0%A0%D0%BE%D1%81%D0%B8%D1%87%D0%BA%D0%B0_%D0%BA%D1%80%D1%83%D0%B3%D0%BB%D0%BE%D0%BB%D0%B8%D1%81%D1%82%D0%B0" TargetMode="External"/><Relationship Id="rId15" Type="http://schemas.openxmlformats.org/officeDocument/2006/relationships/hyperlink" Target="http://uk.wikipedia.org/wiki/%D0%9C%D0%A1%D0%9E%D0%9F" TargetMode="External"/><Relationship Id="rId10" Type="http://schemas.openxmlformats.org/officeDocument/2006/relationships/hyperlink" Target="http://uk.wikipedia.org/wiki/%D0%90%D0%BB%D1%8C%D0%B4%D1%80%D0%BE%D0%B2%D0%B0%D0%BD%D0%B4%D0%B0_%D0%BF%D1%83%D1%85%D0%B8%D1%80%D1%87%D0%B0%D1%81%D1%82%D0%B0" TargetMode="External"/><Relationship Id="rId4" Type="http://schemas.openxmlformats.org/officeDocument/2006/relationships/hyperlink" Target="http://uk.wikipedia.org/wiki/Drosera_rotundifolia" TargetMode="External"/><Relationship Id="rId9" Type="http://schemas.openxmlformats.org/officeDocument/2006/relationships/hyperlink" Target="http://uk.wikipedia.org/wiki/Aldrovanda_vesiculosa" TargetMode="External"/><Relationship Id="rId14" Type="http://schemas.openxmlformats.org/officeDocument/2006/relationships/hyperlink" Target="http://uk.wikipedia.org/w/index.php?title=%D0%A2%D0%BE%D0%B2%D1%81%D1%82%D1%8F%D0%BD%D0%BA%D0%B0_%D0%B4%D0%B2%D0%BE%D0%BA%D0%BE%D0%BB%D1%96%D1%80%D0%BD%D0%B0&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D0%A4%D0%B5%D1%80%D0%BC%D0%B5%D0%BD%D1%82%D0%B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uk.wikipedia.org/wiki/%D0%91%D1%96%D0%BB%D0%BA%D0%B8"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ndex.php?title=%D0%9F%D1%83%D1%85%D0%B8%D1%80%D0%B8%D0%BD%D0%BA&amp;action=edit&amp;redlink=1" TargetMode="External"/><Relationship Id="rId13" Type="http://schemas.openxmlformats.org/officeDocument/2006/relationships/hyperlink" Target="http://uk.wikipedia.org/wiki/%D0%9F%D1%83%D0%B3%D0%BE%D0%BB%D0%BE%D0%B2%D0%BE%D0%BA" TargetMode="External"/><Relationship Id="rId3" Type="http://schemas.openxmlformats.org/officeDocument/2006/relationships/hyperlink" Target="http://uk.wikipedia.org/wiki/%D0%A5%D0%B8%D0%B6%D0%B0%D0%BA" TargetMode="External"/><Relationship Id="rId7" Type="http://schemas.openxmlformats.org/officeDocument/2006/relationships/hyperlink" Target="http://uk.wikipedia.org/wiki/%D0%9A%D0%BE%D0%BC%D0%B0%D1%85%D0%B8" TargetMode="External"/><Relationship Id="rId12" Type="http://schemas.openxmlformats.org/officeDocument/2006/relationships/hyperlink" Target="http://uk.wikipedia.org/wiki/%D0%A0%D0%B8%D0%B1%D0%B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k.wikipedia.org/w/index.php?title=%D0%A1%D0%B0%D1%80%D0%B0%D1%86%D0%B5%D0%BD%D1%96%D1%8F&amp;action=edit&amp;redlink=1" TargetMode="External"/><Relationship Id="rId11" Type="http://schemas.openxmlformats.org/officeDocument/2006/relationships/hyperlink" Target="http://uk.wikipedia.org/wiki/%D0%A0%D0%B0%D0%BA%D0%BE%D0%BF%D0%BE%D0%B4%D1%96%D0%B1%D0%BD%D1%96" TargetMode="External"/><Relationship Id="rId5" Type="http://schemas.openxmlformats.org/officeDocument/2006/relationships/hyperlink" Target="http://uk.wikipedia.org/wiki/%D0%9D%D0%B5%D0%BF%D0%B5%D0%BD%D1%82%D0%B5%D1%81" TargetMode="External"/><Relationship Id="rId15" Type="http://schemas.openxmlformats.org/officeDocument/2006/relationships/hyperlink" Target="http://uk.wikipedia.org/wiki/%D0%AF%D1%89%D1%96%D1%80%D0%BA%D0%B0" TargetMode="External"/><Relationship Id="rId10" Type="http://schemas.openxmlformats.org/officeDocument/2006/relationships/hyperlink" Target="http://uk.wikipedia.org/wiki/%D0%9F%D0%BB%D0%B0%D0%BD%D0%BA%D1%82%D0%BE%D0%BD" TargetMode="External"/><Relationship Id="rId4" Type="http://schemas.openxmlformats.org/officeDocument/2006/relationships/hyperlink" Target="http://uk.wikipedia.org/wiki/%D0%A0%D0%BE%D1%81%D0%B8%D1%87%D0%BA%D0%B0" TargetMode="External"/><Relationship Id="rId9" Type="http://schemas.openxmlformats.org/officeDocument/2006/relationships/hyperlink" Target="http://uk.wikipedia.org/wiki/%D0%90%D0%BB%D1%8C%D0%B4%D1%80%D0%BE%D0%B2%D0%B0%D0%BD%D0%B4%D0%B0" TargetMode="External"/><Relationship Id="rId14" Type="http://schemas.openxmlformats.org/officeDocument/2006/relationships/hyperlink" Target="http://uk.wikipedia.org/wiki/%D0%96%D0%B0%D0%B1%D0%B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uk.wikipedia.org/wiki/%D0%A0%D0%BE%D1%81%D1%8F%D0%BD%D0%BA%D0%BE%D0%B2%D1%96" TargetMode="External"/><Relationship Id="rId7" Type="http://schemas.openxmlformats.org/officeDocument/2006/relationships/hyperlink" Target="http://uk.wikipedia.org/w/index.php?title=%D0%A6%D0%B5%D1%84%D0%B0%D0%BB%D0%BE%D1%82%D0%BE%D0%B2%D1%96&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uk.wikipedia.org/w/index.php?title=%D0%A1%D0%B0%D1%80%D1%80%D0%B0%D1%86%D0%B5%D0%BD%D1%96%D1%94%D0%B2%D1%96&amp;action=edit&amp;redlink=1" TargetMode="External"/><Relationship Id="rId5" Type="http://schemas.openxmlformats.org/officeDocument/2006/relationships/hyperlink" Target="http://uk.wikipedia.org/w/index.php?title=%D0%9D%D0%B5%D0%BF%D0%B5%D0%BD%D1%82%D0%B5%D1%81%D0%BE%D0%B2%D1%96&amp;action=edit&amp;redlink=1" TargetMode="External"/><Relationship Id="rId4" Type="http://schemas.openxmlformats.org/officeDocument/2006/relationships/hyperlink" Target="http://uk.wikipedia.org/wiki/%D0%9F%D1%83%D1%85%D0%B8%D1%80%D0%BD%D0%B8%D0%BA%D0%BE%D0%B2%D1%9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k.wikipedia.org/wiki/%D0%A0%D0%BE%D1%81%D0%B8%D1%87%D0%BA%D0%B0"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uk.wikipedia.org/wiki/%D0%91%D1%96%D0%B1%D0%BB%D1%96%D1%81_(%D1%80%D0%BE%D1%81%D0%BB%D0%B8%D0%BD%D0%B0)" TargetMode="External"/><Relationship Id="rId5" Type="http://schemas.openxmlformats.org/officeDocument/2006/relationships/hyperlink" Target="http://uk.wikipedia.org/w/index.php?title=%D0%96%D0%B8%D1%80%D1%8F%D0%BD%D0%BA%D0%B0&amp;action=edit&amp;redlink=1" TargetMode="External"/><Relationship Id="rId4" Type="http://schemas.openxmlformats.org/officeDocument/2006/relationships/hyperlink" Target="http://uk.wikipedia.org/w/index.php?title=%D0%A0%D0%BE%D1%81%D0%BE%D0%BB%D0%B8%D1%81%D1%82&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k.wikipedia.org/w/index.php?title=%D0%A1%D0%B0%D1%80%D0%B0%D1%86%D0%B5%D0%BD%D1%96%D1%8F&amp;action=edit&amp;redlink=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uk.wikipedia.org/wiki/%D0%A4%D0%B5%D1%80%D0%BC%D0%B5%D0%BD%D1%82%D0%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548679"/>
            <a:ext cx="7846640" cy="1584177"/>
          </a:xfrm>
          <a:prstGeom prst="rect">
            <a:avLst/>
          </a:prstGeom>
          <a:noFill/>
          <a:ln>
            <a:noFill/>
          </a:ln>
        </p:spPr>
        <p:txBody>
          <a:bodyPr lIns="91425" tIns="45700" rIns="91425" bIns="45700" anchor="ctr" anchorCtr="0">
            <a:noAutofit/>
          </a:bodyPr>
          <a:lstStyle/>
          <a:p>
            <a:pPr marL="0" marR="0" lvl="0" indent="0" algn="ctr" rtl="0">
              <a:spcBef>
                <a:spcPts val="0"/>
              </a:spcBef>
              <a:buClr>
                <a:srgbClr val="4F6128"/>
              </a:buClr>
              <a:buSzPct val="25000"/>
              <a:buFont typeface="Calibri"/>
              <a:buNone/>
            </a:pPr>
            <a:r>
              <a:rPr lang="uk-UA" sz="8000" b="1" i="0" u="none" strike="noStrike" cap="none">
                <a:solidFill>
                  <a:srgbClr val="4F6128"/>
                </a:solidFill>
                <a:latin typeface="Calibri"/>
                <a:ea typeface="Calibri"/>
                <a:cs typeface="Calibri"/>
                <a:sym typeface="Calibri"/>
              </a:rPr>
              <a:t>Рослини хижаки.</a:t>
            </a:r>
          </a:p>
        </p:txBody>
      </p:sp>
      <p:sp>
        <p:nvSpPr>
          <p:cNvPr id="85" name="Shape 85"/>
          <p:cNvSpPr txBox="1">
            <a:spLocks noGrp="1"/>
          </p:cNvSpPr>
          <p:nvPr>
            <p:ph type="subTitle" idx="1"/>
          </p:nvPr>
        </p:nvSpPr>
        <p:spPr>
          <a:xfrm>
            <a:off x="395536" y="4941167"/>
            <a:ext cx="3312367" cy="165618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4F6128"/>
              </a:buClr>
              <a:buSzPct val="25000"/>
              <a:buFont typeface="Arial"/>
              <a:buNone/>
            </a:pPr>
            <a:r>
              <a:rPr lang="uk-UA" sz="3200" b="1" i="0" u="none" strike="noStrike" cap="none">
                <a:solidFill>
                  <a:srgbClr val="4F6128"/>
                </a:solidFill>
                <a:latin typeface="Calibri"/>
                <a:ea typeface="Calibri"/>
                <a:cs typeface="Calibri"/>
                <a:sym typeface="Calibri"/>
              </a:rPr>
              <a:t>Біологія 6 клас</a:t>
            </a:r>
          </a:p>
          <a:p>
            <a:pPr marL="0" marR="0" lvl="0" indent="0" algn="ctr" rtl="0">
              <a:spcBef>
                <a:spcPts val="640"/>
              </a:spcBef>
              <a:buClr>
                <a:srgbClr val="4F6128"/>
              </a:buClr>
              <a:buSzPct val="25000"/>
              <a:buFont typeface="Arial"/>
              <a:buNone/>
            </a:pPr>
            <a:r>
              <a:rPr lang="uk-UA" sz="3200" b="1" i="0" u="none" strike="noStrike" cap="none">
                <a:solidFill>
                  <a:srgbClr val="4F6128"/>
                </a:solidFill>
                <a:latin typeface="Calibri"/>
                <a:ea typeface="Calibri"/>
                <a:cs typeface="Calibri"/>
                <a:sym typeface="Calibri"/>
              </a:rPr>
              <a:t>Міні-проект</a:t>
            </a:r>
          </a:p>
        </p:txBody>
      </p:sp>
      <p:pic>
        <p:nvPicPr>
          <p:cNvPr id="86" name="Shape 86" descr="http://cikavo.net/wp-content/uploads/2014/11/%D1%80%D0%B0-500x350.jpg"/>
          <p:cNvPicPr preferRelativeResize="0"/>
          <p:nvPr/>
        </p:nvPicPr>
        <p:blipFill rotWithShape="1">
          <a:blip r:embed="rId3">
            <a:alphaModFix/>
          </a:blip>
          <a:srcRect r="21667"/>
          <a:stretch/>
        </p:blipFill>
        <p:spPr>
          <a:xfrm>
            <a:off x="3995935" y="2276872"/>
            <a:ext cx="4896543" cy="4375634"/>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Непентес (</a:t>
            </a:r>
            <a:r>
              <a:rPr lang="uk-UA" sz="4400" b="1" i="1" u="none" strike="noStrike" cap="none">
                <a:solidFill>
                  <a:schemeClr val="dk1"/>
                </a:solidFill>
                <a:latin typeface="Calibri"/>
                <a:ea typeface="Calibri"/>
                <a:cs typeface="Calibri"/>
                <a:sym typeface="Calibri"/>
              </a:rPr>
              <a:t>Nepenthes</a:t>
            </a:r>
            <a:r>
              <a:rPr lang="uk-UA" sz="4400" b="1" i="0" u="none" strike="noStrike" cap="none">
                <a:solidFill>
                  <a:schemeClr val="dk1"/>
                </a:solidFill>
                <a:latin typeface="Calibri"/>
                <a:ea typeface="Calibri"/>
                <a:cs typeface="Calibri"/>
                <a:sym typeface="Calibri"/>
              </a:rPr>
              <a:t> L.)</a:t>
            </a:r>
          </a:p>
        </p:txBody>
      </p:sp>
      <p:sp>
        <p:nvSpPr>
          <p:cNvPr id="142" name="Shape 142"/>
          <p:cNvSpPr txBox="1">
            <a:spLocks noGrp="1"/>
          </p:cNvSpPr>
          <p:nvPr>
            <p:ph type="body" idx="1"/>
          </p:nvPr>
        </p:nvSpPr>
        <p:spPr>
          <a:xfrm>
            <a:off x="251519" y="1600200"/>
            <a:ext cx="468052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 У цих рослин на листках  є специфічні глечики-пастки. Непентеси пасивно полюють на комах,павуків, дрібних ссавців.</a:t>
            </a:r>
          </a:p>
        </p:txBody>
      </p:sp>
      <p:pic>
        <p:nvPicPr>
          <p:cNvPr id="143" name="Shape 143" descr="Глек Непентесу Едвардса (Nepenthes edwardsiana)"/>
          <p:cNvPicPr preferRelativeResize="0"/>
          <p:nvPr/>
        </p:nvPicPr>
        <p:blipFill rotWithShape="1">
          <a:blip r:embed="rId3">
            <a:alphaModFix/>
          </a:blip>
          <a:srcRect/>
          <a:stretch/>
        </p:blipFill>
        <p:spPr>
          <a:xfrm>
            <a:off x="5220071" y="1196751"/>
            <a:ext cx="3528391" cy="5292589"/>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Пастки, що зачиняються</a:t>
            </a:r>
          </a:p>
        </p:txBody>
      </p:sp>
      <p:sp>
        <p:nvSpPr>
          <p:cNvPr id="149" name="Shape 149"/>
          <p:cNvSpPr txBox="1">
            <a:spLocks noGrp="1"/>
          </p:cNvSpPr>
          <p:nvPr>
            <p:ph type="body" idx="1"/>
          </p:nvPr>
        </p:nvSpPr>
        <p:spPr>
          <a:xfrm>
            <a:off x="-180528" y="1268759"/>
            <a:ext cx="5040559" cy="558924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Arial"/>
              <a:buNone/>
            </a:pPr>
            <a:r>
              <a:rPr lang="uk-UA" sz="1760" b="0" i="0" u="none" strike="noStrike" cap="none">
                <a:solidFill>
                  <a:schemeClr val="dk1"/>
                </a:solidFill>
                <a:latin typeface="Calibri"/>
                <a:ea typeface="Calibri"/>
                <a:cs typeface="Calibri"/>
                <a:sym typeface="Calibri"/>
              </a:rPr>
              <a:t>            Найвідоміший приклад такої пастки — це </a:t>
            </a:r>
            <a:r>
              <a:rPr lang="uk-UA" sz="1760" b="0" i="0" u="sng" strike="noStrike" cap="none">
                <a:solidFill>
                  <a:schemeClr val="hlink"/>
                </a:solidFill>
                <a:latin typeface="Calibri"/>
                <a:ea typeface="Calibri"/>
                <a:cs typeface="Calibri"/>
                <a:sym typeface="Calibri"/>
                <a:hlinkClick r:id="rId3"/>
              </a:rPr>
              <a:t>венерина мухоловка</a:t>
            </a:r>
            <a:r>
              <a:rPr lang="uk-UA" sz="1760" b="0" i="0" u="none" strike="noStrike" cap="none">
                <a:solidFill>
                  <a:schemeClr val="dk1"/>
                </a:solidFill>
                <a:latin typeface="Calibri"/>
                <a:ea typeface="Calibri"/>
                <a:cs typeface="Calibri"/>
                <a:sym typeface="Calibri"/>
              </a:rPr>
              <a:t> (</a:t>
            </a:r>
            <a:r>
              <a:rPr lang="uk-UA" sz="1760" b="0" i="1" u="none" strike="noStrike" cap="none">
                <a:solidFill>
                  <a:schemeClr val="dk1"/>
                </a:solidFill>
                <a:latin typeface="Calibri"/>
                <a:ea typeface="Calibri"/>
                <a:cs typeface="Calibri"/>
                <a:sym typeface="Calibri"/>
              </a:rPr>
              <a:t>Dionaea muscipula</a:t>
            </a:r>
            <a:r>
              <a:rPr lang="uk-UA" sz="1760" b="0" i="0" u="none" strike="noStrike" cap="none">
                <a:solidFill>
                  <a:schemeClr val="dk1"/>
                </a:solidFill>
                <a:latin typeface="Calibri"/>
                <a:ea typeface="Calibri"/>
                <a:cs typeface="Calibri"/>
                <a:sym typeface="Calibri"/>
              </a:rPr>
              <a:t>). </a:t>
            </a:r>
            <a:r>
              <a:rPr lang="uk-UA" sz="1760" b="0" i="0" u="sng" strike="noStrike" cap="none">
                <a:solidFill>
                  <a:schemeClr val="hlink"/>
                </a:solidFill>
                <a:latin typeface="Calibri"/>
                <a:ea typeface="Calibri"/>
                <a:cs typeface="Calibri"/>
                <a:sym typeface="Calibri"/>
                <a:hlinkClick r:id="rId4"/>
              </a:rPr>
              <a:t>Пастка</a:t>
            </a:r>
            <a:r>
              <a:rPr lang="uk-UA" sz="1760" b="0" i="0" u="none" strike="noStrike" cap="none">
                <a:solidFill>
                  <a:schemeClr val="dk1"/>
                </a:solidFill>
                <a:latin typeface="Calibri"/>
                <a:ea typeface="Calibri"/>
                <a:cs typeface="Calibri"/>
                <a:sym typeface="Calibri"/>
              </a:rPr>
              <a:t> формується в кінці листка, черешок відіграє роль петлі, а сам листок утворює дві облямовані зубцями частки. Кожна з них має чутливі волоски, що приводять у рух пастку.</a:t>
            </a:r>
          </a:p>
          <a:p>
            <a:pPr marL="342900" marR="0" lvl="0" indent="-342900" algn="l" rtl="0">
              <a:lnSpc>
                <a:spcPct val="80000"/>
              </a:lnSpc>
              <a:spcBef>
                <a:spcPts val="352"/>
              </a:spcBef>
              <a:spcAft>
                <a:spcPts val="0"/>
              </a:spcAft>
              <a:buClr>
                <a:schemeClr val="dk1"/>
              </a:buClr>
              <a:buSzPct val="25000"/>
              <a:buFont typeface="Arial"/>
              <a:buNone/>
            </a:pPr>
            <a:r>
              <a:rPr lang="uk-UA" sz="1760" b="0" i="0" u="none" strike="noStrike" cap="none">
                <a:solidFill>
                  <a:schemeClr val="dk1"/>
                </a:solidFill>
                <a:latin typeface="Calibri"/>
                <a:ea typeface="Calibri"/>
                <a:cs typeface="Calibri"/>
                <a:sym typeface="Calibri"/>
              </a:rPr>
              <a:t>           Це відбувається у тому разі, якщо комаха ворухне одним з волосків. Вже при другому дотику до волоска з основи рослини надходить потужний електричний імпульс, що змушує пастку зачинитися. </a:t>
            </a:r>
          </a:p>
          <a:p>
            <a:pPr marL="342900" marR="0" lvl="0" indent="-342900" algn="l" rtl="0">
              <a:lnSpc>
                <a:spcPct val="80000"/>
              </a:lnSpc>
              <a:spcBef>
                <a:spcPts val="352"/>
              </a:spcBef>
              <a:spcAft>
                <a:spcPts val="0"/>
              </a:spcAft>
              <a:buClr>
                <a:schemeClr val="dk1"/>
              </a:buClr>
              <a:buSzPct val="25000"/>
              <a:buFont typeface="Arial"/>
              <a:buNone/>
            </a:pPr>
            <a:r>
              <a:rPr lang="uk-UA" sz="1760" b="0" i="0" u="none" strike="noStrike" cap="none">
                <a:solidFill>
                  <a:schemeClr val="dk1"/>
                </a:solidFill>
                <a:latin typeface="Calibri"/>
                <a:ea typeface="Calibri"/>
                <a:cs typeface="Calibri"/>
                <a:sym typeface="Calibri"/>
              </a:rPr>
              <a:t>             Пастка спрацьовує за 1/5 </a:t>
            </a:r>
            <a:r>
              <a:rPr lang="uk-UA" sz="1760" b="0" i="0" u="sng" strike="noStrike" cap="none">
                <a:solidFill>
                  <a:schemeClr val="hlink"/>
                </a:solidFill>
                <a:latin typeface="Calibri"/>
                <a:ea typeface="Calibri"/>
                <a:cs typeface="Calibri"/>
                <a:sym typeface="Calibri"/>
                <a:hlinkClick r:id="rId5"/>
              </a:rPr>
              <a:t>секунди</a:t>
            </a:r>
            <a:r>
              <a:rPr lang="uk-UA" sz="1760" b="0" i="0" u="none" strike="noStrike" cap="none">
                <a:solidFill>
                  <a:schemeClr val="dk1"/>
                </a:solidFill>
                <a:latin typeface="Calibri"/>
                <a:ea typeface="Calibri"/>
                <a:cs typeface="Calibri"/>
                <a:sym typeface="Calibri"/>
              </a:rPr>
              <a:t>. Зубці, чіпляючись один за одного, стуляються не щільно, через що невелика комаха спроможна вилізти назовні. </a:t>
            </a:r>
          </a:p>
          <a:p>
            <a:pPr marL="342900" marR="0" lvl="0" indent="-342900" algn="l" rtl="0">
              <a:lnSpc>
                <a:spcPct val="80000"/>
              </a:lnSpc>
              <a:spcBef>
                <a:spcPts val="352"/>
              </a:spcBef>
              <a:spcAft>
                <a:spcPts val="0"/>
              </a:spcAft>
              <a:buClr>
                <a:schemeClr val="dk1"/>
              </a:buClr>
              <a:buSzPct val="25000"/>
              <a:buFont typeface="Arial"/>
              <a:buNone/>
            </a:pPr>
            <a:r>
              <a:rPr lang="uk-UA" sz="1760" b="0" i="0" u="none" strike="noStrike" cap="none">
                <a:solidFill>
                  <a:schemeClr val="dk1"/>
                </a:solidFill>
                <a:latin typeface="Calibri"/>
                <a:ea typeface="Calibri"/>
                <a:cs typeface="Calibri"/>
                <a:sym typeface="Calibri"/>
              </a:rPr>
              <a:t>              При потраплянні великої здобичі, пастка повільно зачиняється протягом кількох годин, аж поки жертва цілком не розчавиться.</a:t>
            </a:r>
          </a:p>
          <a:p>
            <a:pPr marL="342900" marR="0" lvl="0" indent="-342900" algn="l" rtl="0">
              <a:lnSpc>
                <a:spcPct val="80000"/>
              </a:lnSpc>
              <a:spcBef>
                <a:spcPts val="352"/>
              </a:spcBef>
              <a:buClr>
                <a:schemeClr val="dk1"/>
              </a:buClr>
              <a:buSzPct val="97777"/>
              <a:buFont typeface="Arial"/>
              <a:buNone/>
            </a:pPr>
            <a:endParaRPr sz="1760" b="0" i="0" u="none" strike="noStrike" cap="none">
              <a:solidFill>
                <a:schemeClr val="dk1"/>
              </a:solidFill>
              <a:latin typeface="Calibri"/>
              <a:ea typeface="Calibri"/>
              <a:cs typeface="Calibri"/>
              <a:sym typeface="Calibri"/>
            </a:endParaRPr>
          </a:p>
        </p:txBody>
      </p:sp>
      <p:pic>
        <p:nvPicPr>
          <p:cNvPr id="150" name="Shape 150" descr="http://1.bp.blogspot.com/-47rjYSz8S0I/Upc-6sByvVI/AAAAAAAAAC4/lkHd396WhVM/s1600/venermuh_big.jpg"/>
          <p:cNvPicPr preferRelativeResize="0"/>
          <p:nvPr/>
        </p:nvPicPr>
        <p:blipFill rotWithShape="1">
          <a:blip r:embed="rId6">
            <a:alphaModFix/>
          </a:blip>
          <a:srcRect/>
          <a:stretch/>
        </p:blipFill>
        <p:spPr>
          <a:xfrm>
            <a:off x="4899700" y="1268759"/>
            <a:ext cx="4135472" cy="2736303"/>
          </a:xfrm>
          <a:prstGeom prst="rect">
            <a:avLst/>
          </a:prstGeom>
          <a:noFill/>
          <a:ln>
            <a:noFill/>
          </a:ln>
        </p:spPr>
      </p:pic>
      <p:pic>
        <p:nvPicPr>
          <p:cNvPr id="151" name="Shape 151" descr="http://at-its.com/uploads/posts/2012-11-16/rastenija-hishhniki-pravilnyj-uhod_2.jpg"/>
          <p:cNvPicPr preferRelativeResize="0"/>
          <p:nvPr/>
        </p:nvPicPr>
        <p:blipFill rotWithShape="1">
          <a:blip r:embed="rId7">
            <a:alphaModFix/>
          </a:blip>
          <a:srcRect/>
          <a:stretch/>
        </p:blipFill>
        <p:spPr>
          <a:xfrm>
            <a:off x="5004048" y="4077071"/>
            <a:ext cx="3993794" cy="2564904"/>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Засмоктувальні пастки</a:t>
            </a:r>
          </a:p>
        </p:txBody>
      </p:sp>
      <p:sp>
        <p:nvSpPr>
          <p:cNvPr id="157" name="Shape 157"/>
          <p:cNvSpPr txBox="1">
            <a:spLocks noGrp="1"/>
          </p:cNvSpPr>
          <p:nvPr>
            <p:ph type="body" idx="1"/>
          </p:nvPr>
        </p:nvSpPr>
        <p:spPr>
          <a:xfrm>
            <a:off x="0" y="1600200"/>
            <a:ext cx="4355976"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7777"/>
              <a:buFont typeface="Arial"/>
              <a:buChar char="•"/>
            </a:pPr>
            <a:r>
              <a:rPr lang="uk-UA" sz="1760" b="0" i="0" u="none" strike="noStrike" cap="none">
                <a:solidFill>
                  <a:schemeClr val="dk1"/>
                </a:solidFill>
                <a:latin typeface="Calibri"/>
                <a:ea typeface="Calibri"/>
                <a:cs typeface="Calibri"/>
                <a:sym typeface="Calibri"/>
              </a:rPr>
              <a:t>Пухиринки (</a:t>
            </a:r>
            <a:r>
              <a:rPr lang="uk-UA" sz="1760" b="0" i="1" u="none" strike="noStrike" cap="none">
                <a:solidFill>
                  <a:schemeClr val="dk1"/>
                </a:solidFill>
                <a:latin typeface="Calibri"/>
                <a:ea typeface="Calibri"/>
                <a:cs typeface="Calibri"/>
                <a:sym typeface="Calibri"/>
              </a:rPr>
              <a:t>Utricularia</a:t>
            </a:r>
            <a:r>
              <a:rPr lang="uk-UA" sz="1760" b="0" i="0" u="none" strike="noStrike" cap="none">
                <a:solidFill>
                  <a:schemeClr val="dk1"/>
                </a:solidFill>
                <a:latin typeface="Calibri"/>
                <a:ea typeface="Calibri"/>
                <a:cs typeface="Calibri"/>
                <a:sym typeface="Calibri"/>
              </a:rPr>
              <a:t> i </a:t>
            </a:r>
            <a:r>
              <a:rPr lang="uk-UA" sz="1760" b="0" i="1" u="none" strike="noStrike" cap="none">
                <a:solidFill>
                  <a:schemeClr val="dk1"/>
                </a:solidFill>
                <a:latin typeface="Calibri"/>
                <a:ea typeface="Calibri"/>
                <a:cs typeface="Calibri"/>
                <a:sym typeface="Calibri"/>
              </a:rPr>
              <a:t>Polypompbolyx</a:t>
            </a:r>
            <a:r>
              <a:rPr lang="uk-UA" sz="1760" b="0" i="0" u="none" strike="noStrike" cap="none">
                <a:solidFill>
                  <a:schemeClr val="dk1"/>
                </a:solidFill>
                <a:latin typeface="Calibri"/>
                <a:ea typeface="Calibri"/>
                <a:cs typeface="Calibri"/>
                <a:sym typeface="Calibri"/>
              </a:rPr>
              <a:t>) ростуть у водоймах. Вони вільно плавають або ж пускають коріння. З листків у них звисають пухирці з отвором, що затуляє вільно звисаючий клапан. Спеціальні залози викачують з пухирця майже всю воду, аби клапан щільно затулився під тиском води ззовні. Потім виділяється цукриста речовина, що приваблює здобич. Щетинки спрямовують здобич до  клапана, який блискавично відчиняється, щойно жертва торкнется сигнальних волосків. Тиск змушує клапан відчинятися в середину, внаслідок чого здобич разом із водою засмоктується в пухирець. Далі клапан швидко затуляється, вода викачується і розпочинається перетравлювання улову.</a:t>
            </a:r>
          </a:p>
          <a:p>
            <a:pPr marL="342900" marR="0" lvl="0" indent="-342900" algn="l" rtl="0">
              <a:lnSpc>
                <a:spcPct val="80000"/>
              </a:lnSpc>
              <a:spcBef>
                <a:spcPts val="352"/>
              </a:spcBef>
              <a:buClr>
                <a:schemeClr val="dk1"/>
              </a:buClr>
              <a:buSzPct val="97777"/>
              <a:buFont typeface="Arial"/>
              <a:buNone/>
            </a:pPr>
            <a:endParaRPr sz="1760" b="0" i="0" u="none" strike="noStrike" cap="none">
              <a:solidFill>
                <a:schemeClr val="dk1"/>
              </a:solidFill>
              <a:latin typeface="Calibri"/>
              <a:ea typeface="Calibri"/>
              <a:cs typeface="Calibri"/>
              <a:sym typeface="Calibri"/>
            </a:endParaRPr>
          </a:p>
        </p:txBody>
      </p:sp>
      <p:pic>
        <p:nvPicPr>
          <p:cNvPr id="158" name="Shape 158" descr="http://www.hlasek.com/foto/utricularia_minor_bd5374.jpg"/>
          <p:cNvPicPr preferRelativeResize="0"/>
          <p:nvPr/>
        </p:nvPicPr>
        <p:blipFill rotWithShape="1">
          <a:blip r:embed="rId3">
            <a:alphaModFix/>
          </a:blip>
          <a:srcRect/>
          <a:stretch/>
        </p:blipFill>
        <p:spPr>
          <a:xfrm>
            <a:off x="4381500" y="1484783"/>
            <a:ext cx="4762499" cy="4762499"/>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Пастки-невиливайки</a:t>
            </a:r>
          </a:p>
        </p:txBody>
      </p:sp>
      <p:sp>
        <p:nvSpPr>
          <p:cNvPr id="164" name="Shape 164"/>
          <p:cNvSpPr txBox="1">
            <a:spLocks noGrp="1"/>
          </p:cNvSpPr>
          <p:nvPr>
            <p:ph type="body" idx="1"/>
          </p:nvPr>
        </p:nvSpPr>
        <p:spPr>
          <a:xfrm>
            <a:off x="0" y="1340767"/>
            <a:ext cx="8748463" cy="252027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uk-UA" sz="2000" b="0" i="0" u="none" strike="noStrike" cap="none">
                <a:solidFill>
                  <a:schemeClr val="dk1"/>
                </a:solidFill>
                <a:latin typeface="Calibri"/>
                <a:ea typeface="Calibri"/>
                <a:cs typeface="Calibri"/>
                <a:sym typeface="Calibri"/>
              </a:rPr>
              <a:t>На мілинах, поруч із пухирником зустрічається генлісея (</a:t>
            </a:r>
            <a:r>
              <a:rPr lang="uk-UA" sz="2000" b="0" i="1" u="none" strike="noStrike" cap="none">
                <a:solidFill>
                  <a:schemeClr val="dk1"/>
                </a:solidFill>
                <a:latin typeface="Calibri"/>
                <a:ea typeface="Calibri"/>
                <a:cs typeface="Calibri"/>
                <a:sym typeface="Calibri"/>
              </a:rPr>
              <a:t>Genlisea</a:t>
            </a:r>
            <a:r>
              <a:rPr lang="uk-UA" sz="2000" b="0" i="0" u="none" strike="noStrike" cap="none">
                <a:solidFill>
                  <a:schemeClr val="dk1"/>
                </a:solidFill>
                <a:latin typeface="Calibri"/>
                <a:ea typeface="Calibri"/>
                <a:cs typeface="Calibri"/>
                <a:sym typeface="Calibri"/>
              </a:rPr>
              <a:t>) — невеликі, ледь затоплені розетки, що вільно плавають. Ловильні листки рослин мають короткий черешок, розділений на дві трубки, спрямовані у воду. Уздовж кожної з трубок проходить спіральний проріз, на внутрішній поверхності якого помітний ряд спрямованих у середену волосків. Залози розташовані на передньому краї, виділяють клейку речовину.</a:t>
            </a:r>
          </a:p>
          <a:p>
            <a:pPr marL="342900" marR="0" lvl="0" indent="-342900" algn="l" rtl="0">
              <a:lnSpc>
                <a:spcPct val="80000"/>
              </a:lnSpc>
              <a:spcBef>
                <a:spcPts val="400"/>
              </a:spcBef>
              <a:spcAft>
                <a:spcPts val="0"/>
              </a:spcAft>
              <a:buClr>
                <a:schemeClr val="dk1"/>
              </a:buClr>
              <a:buSzPct val="100000"/>
              <a:buFont typeface="Arial"/>
              <a:buChar char="•"/>
            </a:pPr>
            <a:r>
              <a:rPr lang="uk-UA" sz="2000" b="0" i="0" u="none" strike="noStrike" cap="none">
                <a:solidFill>
                  <a:schemeClr val="dk1"/>
                </a:solidFill>
                <a:latin typeface="Calibri"/>
                <a:ea typeface="Calibri"/>
                <a:cs typeface="Calibri"/>
                <a:sym typeface="Calibri"/>
              </a:rPr>
              <a:t>Невеликі водні організми спрямовуються волосками всередину пастки, звідки вони вже неспроможні вилізти.</a:t>
            </a:r>
          </a:p>
          <a:p>
            <a:pPr marL="342900" marR="0" lvl="0" indent="-342900" algn="l" rtl="0">
              <a:lnSpc>
                <a:spcPct val="80000"/>
              </a:lnSpc>
              <a:spcBef>
                <a:spcPts val="400"/>
              </a:spcBef>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165" name="Shape 165" descr="http://upload.wikimedia.org/wikipedia/commons/7/7e/Genlisea_repens.JPG"/>
          <p:cNvPicPr preferRelativeResize="0"/>
          <p:nvPr/>
        </p:nvPicPr>
        <p:blipFill rotWithShape="1">
          <a:blip r:embed="rId3">
            <a:alphaModFix/>
          </a:blip>
          <a:srcRect/>
          <a:stretch/>
        </p:blipFill>
        <p:spPr>
          <a:xfrm>
            <a:off x="2267743" y="3501007"/>
            <a:ext cx="4176463" cy="3132348"/>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0" i="0" u="none" strike="noStrike" cap="none">
                <a:solidFill>
                  <a:schemeClr val="dk1"/>
                </a:solidFill>
                <a:latin typeface="Calibri"/>
                <a:ea typeface="Calibri"/>
                <a:cs typeface="Calibri"/>
                <a:sym typeface="Calibri"/>
              </a:rPr>
              <a:t>Рослини-хижаки в Україні</a:t>
            </a:r>
          </a:p>
        </p:txBody>
      </p:sp>
      <p:sp>
        <p:nvSpPr>
          <p:cNvPr id="171" name="Shape 171"/>
          <p:cNvSpPr txBox="1">
            <a:spLocks noGrp="1"/>
          </p:cNvSpPr>
          <p:nvPr>
            <p:ph type="body" idx="1"/>
          </p:nvPr>
        </p:nvSpPr>
        <p:spPr>
          <a:xfrm>
            <a:off x="457200" y="1600200"/>
            <a:ext cx="8229600" cy="47811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Практично всі комахоїдні рослини України є рідкісними видами .Основними регіонами їх зростання в Україні є </a:t>
            </a:r>
            <a:r>
              <a:rPr lang="uk-UA" sz="3200" b="0" i="0" u="sng" strike="noStrike" cap="none">
                <a:solidFill>
                  <a:schemeClr val="hlink"/>
                </a:solidFill>
                <a:latin typeface="Calibri"/>
                <a:ea typeface="Calibri"/>
                <a:cs typeface="Calibri"/>
                <a:sym typeface="Calibri"/>
                <a:hlinkClick r:id="rId3"/>
              </a:rPr>
              <a:t>Полісся</a:t>
            </a:r>
            <a:r>
              <a:rPr lang="uk-UA" sz="3200" b="0" i="0" u="none" strike="noStrike" cap="none">
                <a:solidFill>
                  <a:schemeClr val="dk1"/>
                </a:solidFill>
                <a:latin typeface="Calibri"/>
                <a:ea typeface="Calibri"/>
                <a:cs typeface="Calibri"/>
                <a:sym typeface="Calibri"/>
              </a:rPr>
              <a:t> та </a:t>
            </a:r>
            <a:r>
              <a:rPr lang="uk-UA" sz="3200" b="0" i="0" u="sng" strike="noStrike" cap="none">
                <a:solidFill>
                  <a:schemeClr val="hlink"/>
                </a:solidFill>
                <a:latin typeface="Calibri"/>
                <a:ea typeface="Calibri"/>
                <a:cs typeface="Calibri"/>
                <a:sym typeface="Calibri"/>
                <a:hlinkClick r:id="rId4"/>
              </a:rPr>
              <a:t>Карпати</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У флорі України наявні 4 роди комахоїдних рослин — </a:t>
            </a:r>
            <a:r>
              <a:rPr lang="uk-UA" sz="3200" b="0" i="0" u="sng" strike="noStrike" cap="none">
                <a:solidFill>
                  <a:schemeClr val="hlink"/>
                </a:solidFill>
                <a:latin typeface="Calibri"/>
                <a:ea typeface="Calibri"/>
                <a:cs typeface="Calibri"/>
                <a:sym typeface="Calibri"/>
                <a:hlinkClick r:id="rId5"/>
              </a:rPr>
              <a:t>росичка</a:t>
            </a:r>
            <a:r>
              <a:rPr lang="uk-UA" sz="3200" b="0" i="0" u="none" strike="noStrike" cap="none">
                <a:solidFill>
                  <a:schemeClr val="dk1"/>
                </a:solidFill>
                <a:latin typeface="Calibri"/>
                <a:ea typeface="Calibri"/>
                <a:cs typeface="Calibri"/>
                <a:sym typeface="Calibri"/>
              </a:rPr>
              <a:t> (</a:t>
            </a:r>
            <a:r>
              <a:rPr lang="uk-UA" sz="3200" b="0" i="1" u="sng" strike="noStrike" cap="none">
                <a:solidFill>
                  <a:schemeClr val="hlink"/>
                </a:solidFill>
                <a:latin typeface="Calibri"/>
                <a:ea typeface="Calibri"/>
                <a:cs typeface="Calibri"/>
                <a:sym typeface="Calibri"/>
                <a:hlinkClick r:id="rId6"/>
              </a:rPr>
              <a:t>Drosera</a:t>
            </a:r>
            <a:r>
              <a:rPr lang="uk-UA" sz="3200" b="0" i="1" u="none" strike="noStrike" cap="none">
                <a:solidFill>
                  <a:schemeClr val="dk1"/>
                </a:solidFill>
                <a:latin typeface="Calibri"/>
                <a:ea typeface="Calibri"/>
                <a:cs typeface="Calibri"/>
                <a:sym typeface="Calibri"/>
              </a:rPr>
              <a:t> L.</a:t>
            </a:r>
            <a:r>
              <a:rPr lang="uk-UA" sz="3200" b="0" i="0" u="none" strike="noStrike" cap="none">
                <a:solidFill>
                  <a:schemeClr val="dk1"/>
                </a:solidFill>
                <a:latin typeface="Calibri"/>
                <a:ea typeface="Calibri"/>
                <a:cs typeface="Calibri"/>
                <a:sym typeface="Calibri"/>
              </a:rPr>
              <a:t>) та </a:t>
            </a:r>
            <a:r>
              <a:rPr lang="uk-UA" sz="3200" b="0" i="0" u="sng" strike="noStrike" cap="none">
                <a:solidFill>
                  <a:schemeClr val="hlink"/>
                </a:solidFill>
                <a:latin typeface="Calibri"/>
                <a:ea typeface="Calibri"/>
                <a:cs typeface="Calibri"/>
                <a:sym typeface="Calibri"/>
                <a:hlinkClick r:id="rId7"/>
              </a:rPr>
              <a:t>альдрованда</a:t>
            </a:r>
            <a:r>
              <a:rPr lang="uk-UA" sz="3200" b="0" i="0" u="none" strike="noStrike" cap="none">
                <a:solidFill>
                  <a:schemeClr val="dk1"/>
                </a:solidFill>
                <a:latin typeface="Calibri"/>
                <a:ea typeface="Calibri"/>
                <a:cs typeface="Calibri"/>
                <a:sym typeface="Calibri"/>
              </a:rPr>
              <a:t> (</a:t>
            </a:r>
            <a:r>
              <a:rPr lang="uk-UA" sz="3200" b="0" i="1" u="sng" strike="noStrike" cap="none">
                <a:solidFill>
                  <a:schemeClr val="hlink"/>
                </a:solidFill>
                <a:latin typeface="Calibri"/>
                <a:ea typeface="Calibri"/>
                <a:cs typeface="Calibri"/>
                <a:sym typeface="Calibri"/>
                <a:hlinkClick r:id="rId8"/>
              </a:rPr>
              <a:t>Aldrovanda</a:t>
            </a:r>
            <a:r>
              <a:rPr lang="uk-UA" sz="3200" b="0" i="1" u="none" strike="noStrike" cap="none">
                <a:solidFill>
                  <a:schemeClr val="dk1"/>
                </a:solidFill>
                <a:latin typeface="Calibri"/>
                <a:ea typeface="Calibri"/>
                <a:cs typeface="Calibri"/>
                <a:sym typeface="Calibri"/>
              </a:rPr>
              <a:t> L.</a:t>
            </a:r>
            <a:r>
              <a:rPr lang="uk-UA" sz="3200" b="0" i="0" u="none" strike="noStrike" cap="none">
                <a:solidFill>
                  <a:schemeClr val="dk1"/>
                </a:solidFill>
                <a:latin typeface="Calibri"/>
                <a:ea typeface="Calibri"/>
                <a:cs typeface="Calibri"/>
                <a:sym typeface="Calibri"/>
              </a:rPr>
              <a:t>) з родини </a:t>
            </a:r>
            <a:r>
              <a:rPr lang="uk-UA" sz="3200" b="0" i="0" u="sng" strike="noStrike" cap="none">
                <a:solidFill>
                  <a:schemeClr val="hlink"/>
                </a:solidFill>
                <a:latin typeface="Calibri"/>
                <a:ea typeface="Calibri"/>
                <a:cs typeface="Calibri"/>
                <a:sym typeface="Calibri"/>
                <a:hlinkClick r:id="rId9"/>
              </a:rPr>
              <a:t>росичкових</a:t>
            </a:r>
            <a:r>
              <a:rPr lang="uk-UA" sz="3200" b="0" i="0" u="none" strike="noStrike" cap="none">
                <a:solidFill>
                  <a:schemeClr val="dk1"/>
                </a:solidFill>
                <a:latin typeface="Calibri"/>
                <a:ea typeface="Calibri"/>
                <a:cs typeface="Calibri"/>
                <a:sym typeface="Calibri"/>
              </a:rPr>
              <a:t> (</a:t>
            </a:r>
            <a:r>
              <a:rPr lang="uk-UA" sz="3200" b="0" i="0" u="sng" strike="noStrike" cap="none">
                <a:solidFill>
                  <a:schemeClr val="hlink"/>
                </a:solidFill>
                <a:latin typeface="Calibri"/>
                <a:ea typeface="Calibri"/>
                <a:cs typeface="Calibri"/>
                <a:sym typeface="Calibri"/>
                <a:hlinkClick r:id="rId10"/>
              </a:rPr>
              <a:t>Droseraceae</a:t>
            </a:r>
            <a:r>
              <a:rPr lang="uk-UA" sz="3200" b="0" i="0" u="none" strike="noStrike" cap="none">
                <a:solidFill>
                  <a:schemeClr val="dk1"/>
                </a:solidFill>
                <a:latin typeface="Calibri"/>
                <a:ea typeface="Calibri"/>
                <a:cs typeface="Calibri"/>
                <a:sym typeface="Calibri"/>
              </a:rPr>
              <a:t>), </a:t>
            </a:r>
            <a:r>
              <a:rPr lang="uk-UA" sz="3200" b="0" i="0" u="sng" strike="noStrike" cap="none">
                <a:solidFill>
                  <a:schemeClr val="hlink"/>
                </a:solidFill>
                <a:latin typeface="Calibri"/>
                <a:ea typeface="Calibri"/>
                <a:cs typeface="Calibri"/>
                <a:sym typeface="Calibri"/>
                <a:hlinkClick r:id="rId11"/>
              </a:rPr>
              <a:t>товстянка</a:t>
            </a:r>
            <a:r>
              <a:rPr lang="uk-UA" sz="3200" b="0" i="0" u="none" strike="noStrike" cap="none">
                <a:solidFill>
                  <a:schemeClr val="dk1"/>
                </a:solidFill>
                <a:latin typeface="Calibri"/>
                <a:ea typeface="Calibri"/>
                <a:cs typeface="Calibri"/>
                <a:sym typeface="Calibri"/>
              </a:rPr>
              <a:t> (</a:t>
            </a:r>
            <a:r>
              <a:rPr lang="uk-UA" sz="3200" b="0" i="1" u="sng" strike="noStrike" cap="none">
                <a:solidFill>
                  <a:schemeClr val="hlink"/>
                </a:solidFill>
                <a:latin typeface="Calibri"/>
                <a:ea typeface="Calibri"/>
                <a:cs typeface="Calibri"/>
                <a:sym typeface="Calibri"/>
                <a:hlinkClick r:id="rId12"/>
              </a:rPr>
              <a:t>Pinguicula</a:t>
            </a:r>
            <a:r>
              <a:rPr lang="uk-UA" sz="3200" b="0" i="1" u="none" strike="noStrike" cap="none">
                <a:solidFill>
                  <a:schemeClr val="dk1"/>
                </a:solidFill>
                <a:latin typeface="Calibri"/>
                <a:ea typeface="Calibri"/>
                <a:cs typeface="Calibri"/>
                <a:sym typeface="Calibri"/>
              </a:rPr>
              <a:t> L.</a:t>
            </a:r>
            <a:r>
              <a:rPr lang="uk-UA" sz="3200" b="0" i="0" u="none" strike="noStrike" cap="none">
                <a:solidFill>
                  <a:schemeClr val="dk1"/>
                </a:solidFill>
                <a:latin typeface="Calibri"/>
                <a:ea typeface="Calibri"/>
                <a:cs typeface="Calibri"/>
                <a:sym typeface="Calibri"/>
              </a:rPr>
              <a:t>) та </a:t>
            </a:r>
            <a:r>
              <a:rPr lang="uk-UA" sz="3200" b="0" i="0" u="sng" strike="noStrike" cap="none">
                <a:solidFill>
                  <a:schemeClr val="hlink"/>
                </a:solidFill>
                <a:latin typeface="Calibri"/>
                <a:ea typeface="Calibri"/>
                <a:cs typeface="Calibri"/>
                <a:sym typeface="Calibri"/>
                <a:hlinkClick r:id="rId13"/>
              </a:rPr>
              <a:t>пухирник</a:t>
            </a:r>
            <a:r>
              <a:rPr lang="uk-UA" sz="3200" b="0" i="0" u="none" strike="noStrike" cap="none">
                <a:solidFill>
                  <a:schemeClr val="dk1"/>
                </a:solidFill>
                <a:latin typeface="Calibri"/>
                <a:ea typeface="Calibri"/>
                <a:cs typeface="Calibri"/>
                <a:sym typeface="Calibri"/>
              </a:rPr>
              <a:t> (</a:t>
            </a:r>
            <a:r>
              <a:rPr lang="uk-UA" sz="3200" b="0" i="1" u="sng" strike="noStrike" cap="none">
                <a:solidFill>
                  <a:schemeClr val="hlink"/>
                </a:solidFill>
                <a:latin typeface="Calibri"/>
                <a:ea typeface="Calibri"/>
                <a:cs typeface="Calibri"/>
                <a:sym typeface="Calibri"/>
                <a:hlinkClick r:id="rId14"/>
              </a:rPr>
              <a:t>Utricularia</a:t>
            </a:r>
            <a:r>
              <a:rPr lang="uk-UA" sz="3200" b="0" i="1" u="none" strike="noStrike" cap="none">
                <a:solidFill>
                  <a:schemeClr val="dk1"/>
                </a:solidFill>
                <a:latin typeface="Calibri"/>
                <a:ea typeface="Calibri"/>
                <a:cs typeface="Calibri"/>
                <a:sym typeface="Calibri"/>
              </a:rPr>
              <a:t> L.</a:t>
            </a:r>
            <a:r>
              <a:rPr lang="uk-UA" sz="3200" b="0" i="0" u="none" strike="noStrike" cap="none">
                <a:solidFill>
                  <a:schemeClr val="dk1"/>
                </a:solidFill>
                <a:latin typeface="Calibri"/>
                <a:ea typeface="Calibri"/>
                <a:cs typeface="Calibri"/>
                <a:sym typeface="Calibri"/>
              </a:rPr>
              <a:t>) із родини </a:t>
            </a:r>
            <a:r>
              <a:rPr lang="uk-UA" sz="3200" b="0" i="0" u="sng" strike="noStrike" cap="none">
                <a:solidFill>
                  <a:schemeClr val="hlink"/>
                </a:solidFill>
                <a:latin typeface="Calibri"/>
                <a:ea typeface="Calibri"/>
                <a:cs typeface="Calibri"/>
                <a:sym typeface="Calibri"/>
                <a:hlinkClick r:id="rId15"/>
              </a:rPr>
              <a:t>пухирникових</a:t>
            </a:r>
            <a:r>
              <a:rPr lang="uk-UA" sz="3200" b="0" i="0" u="none" strike="noStrike" cap="none">
                <a:solidFill>
                  <a:schemeClr val="dk1"/>
                </a:solidFill>
                <a:latin typeface="Calibri"/>
                <a:ea typeface="Calibri"/>
                <a:cs typeface="Calibri"/>
                <a:sym typeface="Calibri"/>
              </a:rPr>
              <a:t> (</a:t>
            </a:r>
            <a:r>
              <a:rPr lang="uk-UA" sz="3200" b="0" i="1" u="none" strike="noStrike" cap="none">
                <a:solidFill>
                  <a:schemeClr val="dk1"/>
                </a:solidFill>
                <a:latin typeface="Calibri"/>
                <a:ea typeface="Calibri"/>
                <a:cs typeface="Calibri"/>
                <a:sym typeface="Calibri"/>
              </a:rPr>
              <a:t>Lentibulariaceae</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Охорона у природі</a:t>
            </a:r>
          </a:p>
        </p:txBody>
      </p:sp>
      <p:sp>
        <p:nvSpPr>
          <p:cNvPr id="177" name="Shape 1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0033CC"/>
              </a:buClr>
              <a:buSzPct val="101818"/>
              <a:buFont typeface="Arial"/>
              <a:buChar char="•"/>
            </a:pPr>
            <a:r>
              <a:rPr lang="uk-UA" sz="2240" b="0" i="0" u="sng" strike="noStrike" cap="none">
                <a:solidFill>
                  <a:srgbClr val="0033CC"/>
                </a:solidFill>
                <a:latin typeface="Calibri"/>
                <a:ea typeface="Calibri"/>
                <a:cs typeface="Calibri"/>
                <a:sym typeface="Calibri"/>
              </a:rPr>
              <a:t>В Україні майже всі види рослин-хижаків занесені до </a:t>
            </a:r>
            <a:r>
              <a:rPr lang="uk-UA" sz="2240" b="0" i="0" u="sng" strike="noStrike" cap="none">
                <a:solidFill>
                  <a:schemeClr val="hlink"/>
                </a:solidFill>
                <a:latin typeface="Calibri"/>
                <a:ea typeface="Calibri"/>
                <a:cs typeface="Calibri"/>
                <a:sym typeface="Calibri"/>
                <a:hlinkClick r:id="rId3"/>
              </a:rPr>
              <a:t>Червоної книги України</a:t>
            </a:r>
            <a:r>
              <a:rPr lang="uk-UA" sz="2240" b="0" i="0" u="sng" strike="noStrike" cap="none">
                <a:solidFill>
                  <a:srgbClr val="0033CC"/>
                </a:solidFill>
                <a:latin typeface="Calibri"/>
                <a:ea typeface="Calibri"/>
                <a:cs typeface="Calibri"/>
                <a:sym typeface="Calibri"/>
              </a:rPr>
              <a:t>. Нині не охороняються на державному рівні лише 2 види комахоїдних рослин — </a:t>
            </a:r>
            <a:r>
              <a:rPr lang="uk-UA" sz="2240" b="0" i="1" u="sng" strike="noStrike" cap="none">
                <a:solidFill>
                  <a:schemeClr val="hlink"/>
                </a:solidFill>
                <a:latin typeface="Calibri"/>
                <a:ea typeface="Calibri"/>
                <a:cs typeface="Calibri"/>
                <a:sym typeface="Calibri"/>
                <a:hlinkClick r:id="rId4"/>
              </a:rPr>
              <a:t>Drosera rotundifolia</a:t>
            </a:r>
            <a:r>
              <a:rPr lang="uk-UA" sz="2240" b="0" i="0" u="sng" strike="noStrike" cap="none">
                <a:solidFill>
                  <a:srgbClr val="0033CC"/>
                </a:solidFill>
                <a:latin typeface="Calibri"/>
                <a:ea typeface="Calibri"/>
                <a:cs typeface="Calibri"/>
                <a:sym typeface="Calibri"/>
              </a:rPr>
              <a:t> (</a:t>
            </a:r>
            <a:r>
              <a:rPr lang="uk-UA" sz="2240" b="0" i="0" u="sng" strike="noStrike" cap="none">
                <a:solidFill>
                  <a:schemeClr val="hlink"/>
                </a:solidFill>
                <a:latin typeface="Calibri"/>
                <a:ea typeface="Calibri"/>
                <a:cs typeface="Calibri"/>
                <a:sym typeface="Calibri"/>
                <a:hlinkClick r:id="rId5"/>
              </a:rPr>
              <a:t>росичка круглолиста</a:t>
            </a:r>
            <a:r>
              <a:rPr lang="uk-UA" sz="2240" b="0" i="0" u="sng" strike="noStrike" cap="none">
                <a:solidFill>
                  <a:srgbClr val="0033CC"/>
                </a:solidFill>
                <a:latin typeface="Calibri"/>
                <a:ea typeface="Calibri"/>
                <a:cs typeface="Calibri"/>
                <a:sym typeface="Calibri"/>
              </a:rPr>
              <a:t>) та </a:t>
            </a:r>
            <a:r>
              <a:rPr lang="uk-UA" sz="2240" b="0" i="1" u="sng" strike="noStrike" cap="none">
                <a:solidFill>
                  <a:schemeClr val="hlink"/>
                </a:solidFill>
                <a:latin typeface="Calibri"/>
                <a:ea typeface="Calibri"/>
                <a:cs typeface="Calibri"/>
                <a:sym typeface="Calibri"/>
                <a:hlinkClick r:id="rId6"/>
              </a:rPr>
              <a:t>Utricularia vulgaris</a:t>
            </a:r>
            <a:r>
              <a:rPr lang="uk-UA" sz="2240" b="0" i="0" u="sng" strike="noStrike" cap="none">
                <a:solidFill>
                  <a:srgbClr val="0033CC"/>
                </a:solidFill>
                <a:latin typeface="Calibri"/>
                <a:ea typeface="Calibri"/>
                <a:cs typeface="Calibri"/>
                <a:sym typeface="Calibri"/>
              </a:rPr>
              <a:t> (</a:t>
            </a:r>
            <a:r>
              <a:rPr lang="uk-UA" sz="2240" b="0" i="0" u="sng" strike="noStrike" cap="none">
                <a:solidFill>
                  <a:schemeClr val="hlink"/>
                </a:solidFill>
                <a:latin typeface="Calibri"/>
                <a:ea typeface="Calibri"/>
                <a:cs typeface="Calibri"/>
                <a:sym typeface="Calibri"/>
                <a:hlinkClick r:id="rId7"/>
              </a:rPr>
              <a:t>пухирник звичайний</a:t>
            </a:r>
            <a:r>
              <a:rPr lang="uk-UA" sz="2240" b="0" i="0" u="sng" strike="noStrike" cap="none">
                <a:solidFill>
                  <a:srgbClr val="0033CC"/>
                </a:solidFill>
                <a:latin typeface="Calibri"/>
                <a:ea typeface="Calibri"/>
                <a:cs typeface="Calibri"/>
                <a:sym typeface="Calibri"/>
              </a:rPr>
              <a:t>). Проте, ці види охороняються як </a:t>
            </a:r>
            <a:r>
              <a:rPr lang="uk-UA" sz="2240" b="0" i="0" u="sng" strike="noStrike" cap="none">
                <a:solidFill>
                  <a:schemeClr val="hlink"/>
                </a:solidFill>
                <a:latin typeface="Calibri"/>
                <a:ea typeface="Calibri"/>
                <a:cs typeface="Calibri"/>
                <a:sym typeface="Calibri"/>
                <a:hlinkClick r:id="rId8"/>
              </a:rPr>
              <a:t>регіонально рідкісні у низці областей України</a:t>
            </a:r>
            <a:r>
              <a:rPr lang="uk-UA" sz="2240" b="0" i="0" u="sng" strike="noStrike" cap="none">
                <a:solidFill>
                  <a:srgbClr val="0033CC"/>
                </a:solidFill>
                <a:latin typeface="Calibri"/>
                <a:ea typeface="Calibri"/>
                <a:cs typeface="Calibri"/>
                <a:sym typeface="Calibri"/>
              </a:rPr>
              <a:t>.</a:t>
            </a:r>
          </a:p>
          <a:p>
            <a:pPr marL="342900" marR="0" lvl="0" indent="-342900" algn="l" rtl="0">
              <a:lnSpc>
                <a:spcPct val="80000"/>
              </a:lnSpc>
              <a:spcBef>
                <a:spcPts val="448"/>
              </a:spcBef>
              <a:spcAft>
                <a:spcPts val="0"/>
              </a:spcAft>
              <a:buClr>
                <a:srgbClr val="0033CC"/>
              </a:buClr>
              <a:buSzPct val="101818"/>
              <a:buFont typeface="Arial"/>
              <a:buChar char="•"/>
            </a:pPr>
            <a:r>
              <a:rPr lang="uk-UA" sz="2240" b="0" i="0" u="sng" strike="noStrike" cap="none">
                <a:solidFill>
                  <a:srgbClr val="0033CC"/>
                </a:solidFill>
                <a:latin typeface="Calibri"/>
                <a:ea typeface="Calibri"/>
                <a:cs typeface="Calibri"/>
                <a:sym typeface="Calibri"/>
              </a:rPr>
              <a:t>Статус міжнародної охорони має </a:t>
            </a:r>
            <a:r>
              <a:rPr lang="uk-UA" sz="2240" b="0" i="1" u="sng" strike="noStrike" cap="none">
                <a:solidFill>
                  <a:schemeClr val="hlink"/>
                </a:solidFill>
                <a:latin typeface="Calibri"/>
                <a:ea typeface="Calibri"/>
                <a:cs typeface="Calibri"/>
                <a:sym typeface="Calibri"/>
                <a:hlinkClick r:id="rId9"/>
              </a:rPr>
              <a:t>Aldrovanda vesiculosa</a:t>
            </a:r>
            <a:r>
              <a:rPr lang="uk-UA" sz="2240" b="0" i="0" u="sng" strike="noStrike" cap="none">
                <a:solidFill>
                  <a:srgbClr val="0033CC"/>
                </a:solidFill>
                <a:latin typeface="Calibri"/>
                <a:ea typeface="Calibri"/>
                <a:cs typeface="Calibri"/>
                <a:sym typeface="Calibri"/>
              </a:rPr>
              <a:t> (</a:t>
            </a:r>
            <a:r>
              <a:rPr lang="uk-UA" sz="2240" b="0" i="0" u="sng" strike="noStrike" cap="none">
                <a:solidFill>
                  <a:schemeClr val="hlink"/>
                </a:solidFill>
                <a:latin typeface="Calibri"/>
                <a:ea typeface="Calibri"/>
                <a:cs typeface="Calibri"/>
                <a:sym typeface="Calibri"/>
                <a:hlinkClick r:id="rId10"/>
              </a:rPr>
              <a:t>альдрованда пухирчаста</a:t>
            </a:r>
            <a:r>
              <a:rPr lang="uk-UA" sz="2240" b="0" i="0" u="sng" strike="noStrike" cap="none">
                <a:solidFill>
                  <a:srgbClr val="0033CC"/>
                </a:solidFill>
                <a:latin typeface="Calibri"/>
                <a:ea typeface="Calibri"/>
                <a:cs typeface="Calibri"/>
                <a:sym typeface="Calibri"/>
              </a:rPr>
              <a:t>). Цей вид включений до Додатку І </a:t>
            </a:r>
            <a:r>
              <a:rPr lang="uk-UA" sz="2240" b="0" i="0" u="sng" strike="noStrike" cap="none">
                <a:solidFill>
                  <a:schemeClr val="hlink"/>
                </a:solidFill>
                <a:latin typeface="Calibri"/>
                <a:ea typeface="Calibri"/>
                <a:cs typeface="Calibri"/>
                <a:sym typeface="Calibri"/>
                <a:hlinkClick r:id="rId11"/>
              </a:rPr>
              <a:t>Бернської конвенції</a:t>
            </a:r>
            <a:r>
              <a:rPr lang="uk-UA" sz="2240" b="0" i="0" u="sng" strike="noStrike" cap="none">
                <a:solidFill>
                  <a:srgbClr val="0033CC"/>
                </a:solidFill>
                <a:latin typeface="Calibri"/>
                <a:ea typeface="Calibri"/>
                <a:cs typeface="Calibri"/>
                <a:sym typeface="Calibri"/>
              </a:rPr>
              <a:t> та до Додатку ІІ до </a:t>
            </a:r>
            <a:r>
              <a:rPr lang="uk-UA" sz="2240" b="0" i="0" u="sng" strike="noStrike" cap="none">
                <a:solidFill>
                  <a:schemeClr val="hlink"/>
                </a:solidFill>
                <a:latin typeface="Calibri"/>
                <a:ea typeface="Calibri"/>
                <a:cs typeface="Calibri"/>
                <a:sym typeface="Calibri"/>
                <a:hlinkClick r:id="rId12"/>
              </a:rPr>
              <a:t>Директиви Європейського Союзу до місць зростання</a:t>
            </a:r>
            <a:r>
              <a:rPr lang="uk-UA" sz="2240" b="0" i="0" u="sng" strike="noStrike" cap="none">
                <a:solidFill>
                  <a:srgbClr val="0033CC"/>
                </a:solidFill>
                <a:latin typeface="Calibri"/>
                <a:ea typeface="Calibri"/>
                <a:cs typeface="Calibri"/>
                <a:sym typeface="Calibri"/>
              </a:rPr>
              <a:t>.</a:t>
            </a:r>
          </a:p>
          <a:p>
            <a:pPr marL="342900" marR="0" lvl="0" indent="-342900" algn="l" rtl="0">
              <a:lnSpc>
                <a:spcPct val="80000"/>
              </a:lnSpc>
              <a:spcBef>
                <a:spcPts val="448"/>
              </a:spcBef>
              <a:spcAft>
                <a:spcPts val="0"/>
              </a:spcAft>
              <a:buClr>
                <a:srgbClr val="0033CC"/>
              </a:buClr>
              <a:buSzPct val="101818"/>
              <a:buFont typeface="Arial"/>
              <a:buChar char="•"/>
            </a:pPr>
            <a:r>
              <a:rPr lang="uk-UA" sz="2240" b="0" i="1" u="sng" strike="noStrike" cap="none">
                <a:solidFill>
                  <a:schemeClr val="hlink"/>
                </a:solidFill>
                <a:latin typeface="Calibri"/>
                <a:ea typeface="Calibri"/>
                <a:cs typeface="Calibri"/>
                <a:sym typeface="Calibri"/>
                <a:hlinkClick r:id="rId13"/>
              </a:rPr>
              <a:t>Pinguicula bicolor</a:t>
            </a:r>
            <a:r>
              <a:rPr lang="uk-UA" sz="2240" b="0" i="0" u="sng" strike="noStrike" cap="none">
                <a:solidFill>
                  <a:srgbClr val="0033CC"/>
                </a:solidFill>
                <a:latin typeface="Calibri"/>
                <a:ea typeface="Calibri"/>
                <a:cs typeface="Calibri"/>
                <a:sym typeface="Calibri"/>
              </a:rPr>
              <a:t> (</a:t>
            </a:r>
            <a:r>
              <a:rPr lang="uk-UA" sz="2240" b="0" i="0" u="sng" strike="noStrike" cap="none">
                <a:solidFill>
                  <a:schemeClr val="hlink"/>
                </a:solidFill>
                <a:latin typeface="Calibri"/>
                <a:ea typeface="Calibri"/>
                <a:cs typeface="Calibri"/>
                <a:sym typeface="Calibri"/>
                <a:hlinkClick r:id="rId14"/>
              </a:rPr>
              <a:t>товстянка двоколірна</a:t>
            </a:r>
            <a:r>
              <a:rPr lang="uk-UA" sz="2240" b="0" i="0" u="sng" strike="noStrike" cap="none">
                <a:solidFill>
                  <a:srgbClr val="0033CC"/>
                </a:solidFill>
                <a:latin typeface="Calibri"/>
                <a:ea typeface="Calibri"/>
                <a:cs typeface="Calibri"/>
                <a:sym typeface="Calibri"/>
              </a:rPr>
              <a:t>) увійшла до Червоної книги </a:t>
            </a:r>
            <a:r>
              <a:rPr lang="uk-UA" sz="2240" b="0" i="0" u="sng" strike="noStrike" cap="none">
                <a:solidFill>
                  <a:schemeClr val="hlink"/>
                </a:solidFill>
                <a:latin typeface="Calibri"/>
                <a:ea typeface="Calibri"/>
                <a:cs typeface="Calibri"/>
                <a:sym typeface="Calibri"/>
                <a:hlinkClick r:id="rId15"/>
              </a:rPr>
              <a:t>МСОП</a:t>
            </a:r>
            <a:r>
              <a:rPr lang="uk-UA" sz="2240" b="0" i="0" u="sng" strike="noStrike" cap="none">
                <a:solidFill>
                  <a:srgbClr val="0033CC"/>
                </a:solidFill>
                <a:latin typeface="Calibri"/>
                <a:ea typeface="Calibri"/>
                <a:cs typeface="Calibri"/>
                <a:sym typeface="Calibri"/>
              </a:rPr>
              <a:t> (IUCN) з категорією EN (</a:t>
            </a:r>
            <a:r>
              <a:rPr lang="uk-UA" sz="2240" b="0" i="0" u="sng" strike="noStrike" cap="none">
                <a:solidFill>
                  <a:schemeClr val="hlink"/>
                </a:solidFill>
                <a:latin typeface="Calibri"/>
                <a:ea typeface="Calibri"/>
                <a:cs typeface="Calibri"/>
                <a:sym typeface="Calibri"/>
                <a:hlinkClick r:id="rId16"/>
              </a:rPr>
              <a:t>Види під загрозою вимирання</a:t>
            </a:r>
            <a:r>
              <a:rPr lang="uk-UA" sz="2240" b="0" i="0" u="sng" strike="noStrike" cap="none">
                <a:solidFill>
                  <a:srgbClr val="0033CC"/>
                </a:solidFill>
                <a:latin typeface="Calibri"/>
                <a:ea typeface="Calibri"/>
                <a:cs typeface="Calibri"/>
                <a:sym typeface="Calibri"/>
              </a:rPr>
              <a:t>).</a:t>
            </a:r>
          </a:p>
          <a:p>
            <a:pPr marL="342900" marR="0" lvl="0" indent="-342900" algn="l" rtl="0">
              <a:lnSpc>
                <a:spcPct val="80000"/>
              </a:lnSpc>
              <a:spcBef>
                <a:spcPts val="448"/>
              </a:spcBef>
              <a:spcAft>
                <a:spcPts val="0"/>
              </a:spcAft>
              <a:buClr>
                <a:srgbClr val="0033CC"/>
              </a:buClr>
              <a:buSzPct val="101818"/>
              <a:buFont typeface="Arial"/>
              <a:buChar char="•"/>
            </a:pPr>
            <a:r>
              <a:rPr lang="uk-UA" sz="2240" b="0" i="0" u="sng" strike="noStrike" cap="none">
                <a:solidFill>
                  <a:srgbClr val="0033CC"/>
                </a:solidFill>
                <a:latin typeface="Calibri"/>
                <a:ea typeface="Calibri"/>
                <a:cs typeface="Calibri"/>
                <a:sym typeface="Calibri"/>
              </a:rPr>
              <a:t>Інші види також входять до червоних книг низки країн та регіонів.</a:t>
            </a:r>
          </a:p>
          <a:p>
            <a:pPr marL="342900" marR="0" lvl="0" indent="-342900" algn="l" rtl="0">
              <a:lnSpc>
                <a:spcPct val="80000"/>
              </a:lnSpc>
              <a:spcBef>
                <a:spcPts val="448"/>
              </a:spcBef>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3959" b="0" i="0" u="none" strike="noStrike" cap="none">
                <a:solidFill>
                  <a:schemeClr val="dk1"/>
                </a:solidFill>
                <a:latin typeface="Calibri"/>
                <a:ea typeface="Calibri"/>
                <a:cs typeface="Calibri"/>
                <a:sym typeface="Calibri"/>
              </a:rPr>
              <a:t>Для створення презентації використано такі джерела</a:t>
            </a:r>
          </a:p>
        </p:txBody>
      </p:sp>
      <p:sp>
        <p:nvSpPr>
          <p:cNvPr id="183" name="Shape 18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http://uk.wikipedia.org/wiki/Рослини-хижаки</a:t>
            </a:r>
          </a:p>
        </p:txBody>
      </p:sp>
      <p:pic>
        <p:nvPicPr>
          <p:cNvPr id="184" name="Shape 184" descr="http://img35.olx.ua/images_slandocomua/142011141_8_644x461_prodam-vazoni-hizhaki-_rev001.jpg"/>
          <p:cNvPicPr preferRelativeResize="0"/>
          <p:nvPr/>
        </p:nvPicPr>
        <p:blipFill rotWithShape="1">
          <a:blip r:embed="rId3">
            <a:alphaModFix/>
          </a:blip>
          <a:srcRect/>
          <a:stretch/>
        </p:blipFill>
        <p:spPr>
          <a:xfrm>
            <a:off x="2483767" y="3068959"/>
            <a:ext cx="3754388" cy="337144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260647"/>
            <a:ext cx="8229600" cy="5865515"/>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Рослини-хижаки живуть у воді, на заболочених лугах і болотах,тобто на субстратах, бідних з'єднаннями азоту. За допомогою спеціальних органів — метаморфізованного листя,вони ловлять та перетравлюють комах. </a:t>
            </a:r>
          </a:p>
        </p:txBody>
      </p:sp>
      <p:pic>
        <p:nvPicPr>
          <p:cNvPr id="92" name="Shape 92" descr="http://www.ukrinform.ua/upload/photos/2013/October/05.10.2013/AEA_5178.jpg"/>
          <p:cNvPicPr preferRelativeResize="0"/>
          <p:nvPr/>
        </p:nvPicPr>
        <p:blipFill rotWithShape="1">
          <a:blip r:embed="rId3">
            <a:alphaModFix/>
          </a:blip>
          <a:srcRect/>
          <a:stretch/>
        </p:blipFill>
        <p:spPr>
          <a:xfrm>
            <a:off x="3707903" y="3429000"/>
            <a:ext cx="4762499" cy="3181349"/>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332657"/>
            <a:ext cx="8229600" cy="33123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На поверхні такого листя є залозки, що виділяють травні ферменти типа пепсину  і органічні кислоти </a:t>
            </a:r>
          </a:p>
          <a:p>
            <a:pPr marL="342900" marR="0" lvl="0" indent="-342900" algn="l" rtl="0">
              <a:spcBef>
                <a:spcPts val="640"/>
              </a:spcBef>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 </a:t>
            </a:r>
            <a:r>
              <a:rPr lang="uk-UA" sz="3200" b="0" i="0" u="sng" strike="noStrike" cap="none">
                <a:solidFill>
                  <a:schemeClr val="hlink"/>
                </a:solidFill>
                <a:latin typeface="Calibri"/>
                <a:ea typeface="Calibri"/>
                <a:cs typeface="Calibri"/>
                <a:sym typeface="Calibri"/>
                <a:hlinkClick r:id="rId3"/>
              </a:rPr>
              <a:t>Ферменти</a:t>
            </a:r>
            <a:r>
              <a:rPr lang="uk-UA" sz="3200" b="0" i="0" u="none" strike="noStrike" cap="none">
                <a:solidFill>
                  <a:schemeClr val="dk1"/>
                </a:solidFill>
                <a:latin typeface="Calibri"/>
                <a:ea typeface="Calibri"/>
                <a:cs typeface="Calibri"/>
                <a:sym typeface="Calibri"/>
              </a:rPr>
              <a:t> розщеплюють  </a:t>
            </a:r>
            <a:r>
              <a:rPr lang="uk-UA" sz="3200" b="0" i="0" u="sng" strike="noStrike" cap="none">
                <a:solidFill>
                  <a:schemeClr val="hlink"/>
                </a:solidFill>
                <a:latin typeface="Calibri"/>
                <a:ea typeface="Calibri"/>
                <a:cs typeface="Calibri"/>
                <a:sym typeface="Calibri"/>
                <a:hlinkClick r:id="rId4"/>
              </a:rPr>
              <a:t>білки</a:t>
            </a:r>
            <a:r>
              <a:rPr lang="uk-UA" sz="3200" b="0" i="0" u="none" strike="noStrike" cap="none">
                <a:solidFill>
                  <a:schemeClr val="dk1"/>
                </a:solidFill>
                <a:latin typeface="Calibri"/>
                <a:ea typeface="Calibri"/>
                <a:cs typeface="Calibri"/>
                <a:sym typeface="Calibri"/>
              </a:rPr>
              <a:t>  тіла тварини до простіших, засвоюваних рослинами з'єднань.</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332656"/>
            <a:ext cx="8229600" cy="5793507"/>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33CC"/>
              </a:buClr>
              <a:buSzPct val="100000"/>
              <a:buFont typeface="Arial"/>
              <a:buChar char="•"/>
            </a:pPr>
            <a:r>
              <a:rPr lang="uk-UA" sz="3200" b="1" i="0" u="sng" strike="noStrike" cap="none">
                <a:solidFill>
                  <a:srgbClr val="0033CC"/>
                </a:solidFill>
                <a:latin typeface="Calibri"/>
                <a:ea typeface="Calibri"/>
                <a:cs typeface="Calibri"/>
                <a:sym typeface="Calibri"/>
              </a:rPr>
              <a:t>У найвідоміших </a:t>
            </a:r>
            <a:r>
              <a:rPr lang="uk-UA" sz="3200" b="1" i="0" u="sng" strike="noStrike" cap="none">
                <a:solidFill>
                  <a:schemeClr val="hlink"/>
                </a:solidFill>
                <a:latin typeface="Calibri"/>
                <a:ea typeface="Calibri"/>
                <a:cs typeface="Calibri"/>
                <a:sym typeface="Calibri"/>
                <a:hlinkClick r:id="rId3"/>
              </a:rPr>
              <a:t>«хижаків»</a:t>
            </a:r>
            <a:r>
              <a:rPr lang="uk-UA" sz="3200" b="1" i="0" u="sng" strike="noStrike" cap="none">
                <a:solidFill>
                  <a:srgbClr val="0033CC"/>
                </a:solidFill>
                <a:latin typeface="Calibri"/>
                <a:ea typeface="Calibri"/>
                <a:cs typeface="Calibri"/>
                <a:sym typeface="Calibri"/>
              </a:rPr>
              <a:t> — </a:t>
            </a:r>
            <a:r>
              <a:rPr lang="uk-UA" sz="3200" b="1" i="0" u="sng" strike="noStrike" cap="none">
                <a:solidFill>
                  <a:schemeClr val="hlink"/>
                </a:solidFill>
                <a:latin typeface="Calibri"/>
                <a:ea typeface="Calibri"/>
                <a:cs typeface="Calibri"/>
                <a:sym typeface="Calibri"/>
                <a:hlinkClick r:id="rId4"/>
              </a:rPr>
              <a:t>росичок</a:t>
            </a:r>
            <a:r>
              <a:rPr lang="uk-UA" sz="3200" b="1" i="0" u="sng" strike="noStrike" cap="none">
                <a:solidFill>
                  <a:srgbClr val="0033CC"/>
                </a:solidFill>
                <a:latin typeface="Calibri"/>
                <a:ea typeface="Calibri"/>
                <a:cs typeface="Calibri"/>
                <a:sym typeface="Calibri"/>
              </a:rPr>
              <a:t>, </a:t>
            </a:r>
            <a:r>
              <a:rPr lang="uk-UA" sz="3200" b="1" i="0" u="sng" strike="noStrike" cap="none">
                <a:solidFill>
                  <a:schemeClr val="hlink"/>
                </a:solidFill>
                <a:latin typeface="Calibri"/>
                <a:ea typeface="Calibri"/>
                <a:cs typeface="Calibri"/>
                <a:sym typeface="Calibri"/>
                <a:hlinkClick r:id="rId5"/>
              </a:rPr>
              <a:t>непентесів</a:t>
            </a:r>
            <a:r>
              <a:rPr lang="uk-UA" sz="3200" b="1" i="0" u="sng" strike="noStrike" cap="none">
                <a:solidFill>
                  <a:srgbClr val="0033CC"/>
                </a:solidFill>
                <a:latin typeface="Calibri"/>
                <a:ea typeface="Calibri"/>
                <a:cs typeface="Calibri"/>
                <a:sym typeface="Calibri"/>
              </a:rPr>
              <a:t> і </a:t>
            </a:r>
            <a:r>
              <a:rPr lang="uk-UA" sz="3200" b="1" i="0" u="sng" strike="noStrike" cap="none">
                <a:solidFill>
                  <a:schemeClr val="hlink"/>
                </a:solidFill>
                <a:latin typeface="Calibri"/>
                <a:ea typeface="Calibri"/>
                <a:cs typeface="Calibri"/>
                <a:sym typeface="Calibri"/>
                <a:hlinkClick r:id="rId6"/>
              </a:rPr>
              <a:t>сараценій</a:t>
            </a:r>
            <a:r>
              <a:rPr lang="uk-UA" sz="3200" b="1" i="0" u="sng" strike="noStrike" cap="none">
                <a:solidFill>
                  <a:srgbClr val="0033CC"/>
                </a:solidFill>
                <a:latin typeface="Calibri"/>
                <a:ea typeface="Calibri"/>
                <a:cs typeface="Calibri"/>
                <a:sym typeface="Calibri"/>
              </a:rPr>
              <a:t> основну частину здобичі складають </a:t>
            </a:r>
            <a:r>
              <a:rPr lang="uk-UA" sz="3200" b="1" i="0" u="sng" strike="noStrike" cap="none">
                <a:solidFill>
                  <a:schemeClr val="hlink"/>
                </a:solidFill>
                <a:latin typeface="Calibri"/>
                <a:ea typeface="Calibri"/>
                <a:cs typeface="Calibri"/>
                <a:sym typeface="Calibri"/>
                <a:hlinkClick r:id="rId7"/>
              </a:rPr>
              <a:t>комахи</a:t>
            </a:r>
            <a:r>
              <a:rPr lang="uk-UA" sz="3200" b="1" i="0" u="sng" strike="noStrike" cap="none">
                <a:solidFill>
                  <a:srgbClr val="0033CC"/>
                </a:solidFill>
                <a:latin typeface="Calibri"/>
                <a:ea typeface="Calibri"/>
                <a:cs typeface="Calibri"/>
                <a:sym typeface="Calibri"/>
              </a:rPr>
              <a:t> (звідси інша назва цих рослин — комахоїдні). Інші — водні </a:t>
            </a:r>
            <a:r>
              <a:rPr lang="uk-UA" sz="3200" b="1" i="0" u="sng" strike="noStrike" cap="none">
                <a:solidFill>
                  <a:schemeClr val="hlink"/>
                </a:solidFill>
                <a:latin typeface="Calibri"/>
                <a:ea typeface="Calibri"/>
                <a:cs typeface="Calibri"/>
                <a:sym typeface="Calibri"/>
                <a:hlinkClick r:id="rId8"/>
              </a:rPr>
              <a:t>пухиринки</a:t>
            </a:r>
            <a:r>
              <a:rPr lang="uk-UA" sz="3200" b="1" i="0" u="sng" strike="noStrike" cap="none">
                <a:solidFill>
                  <a:srgbClr val="0033CC"/>
                </a:solidFill>
                <a:latin typeface="Calibri"/>
                <a:ea typeface="Calibri"/>
                <a:cs typeface="Calibri"/>
                <a:sym typeface="Calibri"/>
              </a:rPr>
              <a:t> і </a:t>
            </a:r>
            <a:r>
              <a:rPr lang="uk-UA" sz="3200" b="1" i="0" u="sng" strike="noStrike" cap="none">
                <a:solidFill>
                  <a:schemeClr val="hlink"/>
                </a:solidFill>
                <a:latin typeface="Calibri"/>
                <a:ea typeface="Calibri"/>
                <a:cs typeface="Calibri"/>
                <a:sym typeface="Calibri"/>
                <a:hlinkClick r:id="rId9"/>
              </a:rPr>
              <a:t>альдрованди</a:t>
            </a:r>
            <a:r>
              <a:rPr lang="uk-UA" sz="3200" b="1" i="0" u="sng" strike="noStrike" cap="none">
                <a:solidFill>
                  <a:srgbClr val="0033CC"/>
                </a:solidFill>
                <a:latin typeface="Calibri"/>
                <a:ea typeface="Calibri"/>
                <a:cs typeface="Calibri"/>
                <a:sym typeface="Calibri"/>
              </a:rPr>
              <a:t> ловлять найчастіше </a:t>
            </a:r>
            <a:r>
              <a:rPr lang="uk-UA" sz="3200" b="1" i="0" u="sng" strike="noStrike" cap="none">
                <a:solidFill>
                  <a:schemeClr val="hlink"/>
                </a:solidFill>
                <a:latin typeface="Calibri"/>
                <a:ea typeface="Calibri"/>
                <a:cs typeface="Calibri"/>
                <a:sym typeface="Calibri"/>
                <a:hlinkClick r:id="rId10"/>
              </a:rPr>
              <a:t>планктонних</a:t>
            </a:r>
            <a:r>
              <a:rPr lang="uk-UA" sz="3200" b="1" i="0" u="sng" strike="noStrike" cap="none">
                <a:solidFill>
                  <a:srgbClr val="0033CC"/>
                </a:solidFill>
                <a:latin typeface="Calibri"/>
                <a:ea typeface="Calibri"/>
                <a:cs typeface="Calibri"/>
                <a:sym typeface="Calibri"/>
              </a:rPr>
              <a:t> </a:t>
            </a:r>
            <a:r>
              <a:rPr lang="uk-UA" sz="3200" b="1" i="0" u="sng" strike="noStrike" cap="none">
                <a:solidFill>
                  <a:schemeClr val="hlink"/>
                </a:solidFill>
                <a:latin typeface="Calibri"/>
                <a:ea typeface="Calibri"/>
                <a:cs typeface="Calibri"/>
                <a:sym typeface="Calibri"/>
                <a:hlinkClick r:id="rId11"/>
              </a:rPr>
              <a:t>ракоподібних</a:t>
            </a:r>
            <a:r>
              <a:rPr lang="uk-UA" sz="3200" b="1" i="0" u="sng" strike="noStrike" cap="none">
                <a:solidFill>
                  <a:srgbClr val="0033CC"/>
                </a:solidFill>
                <a:latin typeface="Calibri"/>
                <a:ea typeface="Calibri"/>
                <a:cs typeface="Calibri"/>
                <a:sym typeface="Calibri"/>
              </a:rPr>
              <a:t>. Є і такі хижі рослини, які харчуються мальками </a:t>
            </a:r>
            <a:r>
              <a:rPr lang="uk-UA" sz="3200" b="1" i="0" u="sng" strike="noStrike" cap="none">
                <a:solidFill>
                  <a:schemeClr val="hlink"/>
                </a:solidFill>
                <a:latin typeface="Calibri"/>
                <a:ea typeface="Calibri"/>
                <a:cs typeface="Calibri"/>
                <a:sym typeface="Calibri"/>
                <a:hlinkClick r:id="rId12"/>
              </a:rPr>
              <a:t>риб</a:t>
            </a:r>
            <a:r>
              <a:rPr lang="uk-UA" sz="3200" b="1" i="0" u="sng" strike="noStrike" cap="none">
                <a:solidFill>
                  <a:srgbClr val="0033CC"/>
                </a:solidFill>
                <a:latin typeface="Calibri"/>
                <a:ea typeface="Calibri"/>
                <a:cs typeface="Calibri"/>
                <a:sym typeface="Calibri"/>
              </a:rPr>
              <a:t>, </a:t>
            </a:r>
            <a:r>
              <a:rPr lang="uk-UA" sz="3200" b="1" i="0" u="sng" strike="noStrike" cap="none">
                <a:solidFill>
                  <a:schemeClr val="hlink"/>
                </a:solidFill>
                <a:latin typeface="Calibri"/>
                <a:ea typeface="Calibri"/>
                <a:cs typeface="Calibri"/>
                <a:sym typeface="Calibri"/>
                <a:hlinkClick r:id="rId13"/>
              </a:rPr>
              <a:t>пуголовками</a:t>
            </a:r>
            <a:r>
              <a:rPr lang="uk-UA" sz="3200" b="1" i="0" u="sng" strike="noStrike" cap="none">
                <a:solidFill>
                  <a:srgbClr val="0033CC"/>
                </a:solidFill>
                <a:latin typeface="Calibri"/>
                <a:ea typeface="Calibri"/>
                <a:cs typeface="Calibri"/>
                <a:sym typeface="Calibri"/>
              </a:rPr>
              <a:t> або навіть </a:t>
            </a:r>
            <a:r>
              <a:rPr lang="uk-UA" sz="3200" b="1" i="0" u="sng" strike="noStrike" cap="none">
                <a:solidFill>
                  <a:schemeClr val="hlink"/>
                </a:solidFill>
                <a:latin typeface="Calibri"/>
                <a:ea typeface="Calibri"/>
                <a:cs typeface="Calibri"/>
                <a:sym typeface="Calibri"/>
                <a:hlinkClick r:id="rId14"/>
              </a:rPr>
              <a:t>жабами</a:t>
            </a:r>
            <a:r>
              <a:rPr lang="uk-UA" sz="3200" b="1" i="0" u="sng" strike="noStrike" cap="none">
                <a:solidFill>
                  <a:srgbClr val="0033CC"/>
                </a:solidFill>
                <a:latin typeface="Calibri"/>
                <a:ea typeface="Calibri"/>
                <a:cs typeface="Calibri"/>
                <a:sym typeface="Calibri"/>
              </a:rPr>
              <a:t> і </a:t>
            </a:r>
            <a:r>
              <a:rPr lang="uk-UA" sz="3200" b="1" i="0" u="sng" strike="noStrike" cap="none">
                <a:solidFill>
                  <a:schemeClr val="hlink"/>
                </a:solidFill>
                <a:latin typeface="Calibri"/>
                <a:ea typeface="Calibri"/>
                <a:cs typeface="Calibri"/>
                <a:sym typeface="Calibri"/>
                <a:hlinkClick r:id="rId15"/>
              </a:rPr>
              <a:t>ящірками</a:t>
            </a:r>
            <a:r>
              <a:rPr lang="uk-UA" sz="3200" b="1" i="0" u="sng" strike="noStrike" cap="none">
                <a:solidFill>
                  <a:srgbClr val="0033CC"/>
                </a:solidFill>
                <a:latin typeface="Calibri"/>
                <a:ea typeface="Calibri"/>
                <a:cs typeface="Calibri"/>
                <a:sym typeface="Calibri"/>
              </a:rPr>
              <a: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93022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3959" b="0" i="0" u="none" strike="noStrike" cap="none">
                <a:solidFill>
                  <a:schemeClr val="dk1"/>
                </a:solidFill>
                <a:latin typeface="Calibri"/>
                <a:ea typeface="Calibri"/>
                <a:cs typeface="Calibri"/>
                <a:sym typeface="Calibri"/>
              </a:rPr>
              <a:t>У світі налічується близько 450 видів таких рослин, що належать до родин:</a:t>
            </a:r>
            <a:br>
              <a:rPr lang="uk-UA" sz="3959" b="0" i="0" u="none" strike="noStrike" cap="none">
                <a:solidFill>
                  <a:schemeClr val="dk1"/>
                </a:solidFill>
                <a:latin typeface="Calibri"/>
                <a:ea typeface="Calibri"/>
                <a:cs typeface="Calibri"/>
                <a:sym typeface="Calibri"/>
              </a:rPr>
            </a:br>
            <a:endParaRPr lang="uk-UA" sz="3959"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body" idx="1"/>
          </p:nvPr>
        </p:nvSpPr>
        <p:spPr>
          <a:xfrm>
            <a:off x="457200" y="2348880"/>
            <a:ext cx="8229600" cy="377728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3"/>
              </a:rPr>
              <a:t>росянкових</a:t>
            </a:r>
            <a:r>
              <a:rPr lang="uk-UA" sz="3200" b="0" i="0" u="none" strike="noStrike" cap="none">
                <a:solidFill>
                  <a:schemeClr val="dk1"/>
                </a:solidFill>
                <a:latin typeface="Calibri"/>
                <a:ea typeface="Calibri"/>
                <a:cs typeface="Calibri"/>
                <a:sym typeface="Calibri"/>
              </a:rPr>
              <a:t> ,</a:t>
            </a:r>
          </a:p>
          <a:p>
            <a:pPr marL="342900" marR="0" lvl="0" indent="-342900" algn="l" rtl="0">
              <a:spcBef>
                <a:spcPts val="64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4"/>
              </a:rPr>
              <a:t>пухирникових</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5"/>
              </a:rPr>
              <a:t>непентесових</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6"/>
              </a:rPr>
              <a:t>сарраценієвих</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7"/>
              </a:rPr>
              <a:t>цефалотових</a:t>
            </a:r>
            <a:r>
              <a:rPr lang="uk-UA"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476672"/>
            <a:ext cx="8229600" cy="172819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3959" b="0" i="0" u="none" strike="noStrike" cap="none">
                <a:solidFill>
                  <a:schemeClr val="dk1"/>
                </a:solidFill>
                <a:latin typeface="Calibri"/>
                <a:ea typeface="Calibri"/>
                <a:cs typeface="Calibri"/>
                <a:sym typeface="Calibri"/>
              </a:rPr>
              <a:t>Рослини використовують п'ять механізмів різного типу для ловлі здобичі:</a:t>
            </a:r>
            <a:br>
              <a:rPr lang="uk-UA" sz="3959" b="0" i="0" u="none" strike="noStrike" cap="none">
                <a:solidFill>
                  <a:schemeClr val="dk1"/>
                </a:solidFill>
                <a:latin typeface="Calibri"/>
                <a:ea typeface="Calibri"/>
                <a:cs typeface="Calibri"/>
                <a:sym typeface="Calibri"/>
              </a:rPr>
            </a:br>
            <a:endParaRPr lang="uk-UA" sz="3959"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body" idx="1"/>
          </p:nvPr>
        </p:nvSpPr>
        <p:spPr>
          <a:xfrm>
            <a:off x="457200" y="2276872"/>
            <a:ext cx="8229600" cy="384929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ловильні листки у формі глечиків;</a:t>
            </a:r>
          </a:p>
          <a:p>
            <a:pPr marL="342900" marR="0" lvl="0" indent="-342900" algn="l" rtl="0">
              <a:spcBef>
                <a:spcPts val="64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листки, що стуляються;</a:t>
            </a:r>
          </a:p>
          <a:p>
            <a:pPr marL="342900" marR="0" lvl="0" indent="-342900" algn="l" rtl="0">
              <a:spcBef>
                <a:spcPts val="64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липкі пастки;</a:t>
            </a:r>
          </a:p>
          <a:p>
            <a:pPr marL="342900" marR="0" lvl="0" indent="-342900" algn="l" rtl="0">
              <a:spcBef>
                <a:spcPts val="64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засмоктувальні пастки;</a:t>
            </a:r>
          </a:p>
          <a:p>
            <a:pPr marL="342900" marR="0" lvl="0" indent="-342900" algn="l" rtl="0">
              <a:spcBef>
                <a:spcPts val="640"/>
              </a:spcBef>
              <a:spcAft>
                <a:spcPts val="0"/>
              </a:spcAft>
              <a:buClr>
                <a:schemeClr val="dk1"/>
              </a:buClr>
              <a:buSzPct val="100000"/>
              <a:buFont typeface="Arial"/>
              <a:buChar char="•"/>
            </a:pPr>
            <a:r>
              <a:rPr lang="uk-UA" sz="3200" b="0" i="0" u="none" strike="noStrike" cap="none">
                <a:solidFill>
                  <a:schemeClr val="dk1"/>
                </a:solidFill>
                <a:latin typeface="Calibri"/>
                <a:ea typeface="Calibri"/>
                <a:cs typeface="Calibri"/>
                <a:sym typeface="Calibri"/>
              </a:rPr>
              <a:t>пастки типу невиливайки.</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5122911"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Липкі пастки</a:t>
            </a:r>
          </a:p>
        </p:txBody>
      </p:sp>
      <p:sp>
        <p:nvSpPr>
          <p:cNvPr id="120" name="Shape 120"/>
          <p:cNvSpPr txBox="1">
            <a:spLocks noGrp="1"/>
          </p:cNvSpPr>
          <p:nvPr>
            <p:ph type="body" idx="1"/>
          </p:nvPr>
        </p:nvSpPr>
        <p:spPr>
          <a:xfrm>
            <a:off x="457200" y="2852935"/>
            <a:ext cx="8229600" cy="367240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uk-UA" sz="3200" b="0" i="0" u="sng" strike="noStrike" cap="none">
                <a:solidFill>
                  <a:schemeClr val="hlink"/>
                </a:solidFill>
                <a:latin typeface="Calibri"/>
                <a:ea typeface="Calibri"/>
                <a:cs typeface="Calibri"/>
                <a:sym typeface="Calibri"/>
                <a:hlinkClick r:id="rId3"/>
              </a:rPr>
              <a:t>Росички</a:t>
            </a:r>
            <a:r>
              <a:rPr lang="uk-UA" sz="3200" b="0" i="0" u="none" strike="noStrike" cap="none">
                <a:solidFill>
                  <a:schemeClr val="dk1"/>
                </a:solidFill>
                <a:latin typeface="Calibri"/>
                <a:ea typeface="Calibri"/>
                <a:cs typeface="Calibri"/>
                <a:sym typeface="Calibri"/>
              </a:rPr>
              <a:t> (</a:t>
            </a:r>
            <a:r>
              <a:rPr lang="uk-UA" sz="3200" b="0" i="1" u="none" strike="noStrike" cap="none">
                <a:solidFill>
                  <a:schemeClr val="dk1"/>
                </a:solidFill>
                <a:latin typeface="Calibri"/>
                <a:ea typeface="Calibri"/>
                <a:cs typeface="Calibri"/>
                <a:sym typeface="Calibri"/>
              </a:rPr>
              <a:t>Drosera</a:t>
            </a:r>
            <a:r>
              <a:rPr lang="uk-UA" sz="3200" b="0" i="0" u="none" strike="noStrike" cap="none">
                <a:solidFill>
                  <a:schemeClr val="dk1"/>
                </a:solidFill>
                <a:latin typeface="Calibri"/>
                <a:ea typeface="Calibri"/>
                <a:cs typeface="Calibri"/>
                <a:sym typeface="Calibri"/>
              </a:rPr>
              <a:t>), </a:t>
            </a:r>
            <a:r>
              <a:rPr lang="uk-UA" sz="3200" b="0" i="0" u="sng" strike="noStrike" cap="none">
                <a:solidFill>
                  <a:schemeClr val="hlink"/>
                </a:solidFill>
                <a:latin typeface="Calibri"/>
                <a:ea typeface="Calibri"/>
                <a:cs typeface="Calibri"/>
                <a:sym typeface="Calibri"/>
                <a:hlinkClick r:id="rId4"/>
              </a:rPr>
              <a:t>росолисти</a:t>
            </a:r>
            <a:r>
              <a:rPr lang="uk-UA" sz="3200" b="0" i="0" u="none" strike="noStrike" cap="none">
                <a:solidFill>
                  <a:schemeClr val="dk1"/>
                </a:solidFill>
                <a:latin typeface="Calibri"/>
                <a:ea typeface="Calibri"/>
                <a:cs typeface="Calibri"/>
                <a:sym typeface="Calibri"/>
              </a:rPr>
              <a:t> (</a:t>
            </a:r>
            <a:r>
              <a:rPr lang="uk-UA" sz="3200" b="0" i="1" u="none" strike="noStrike" cap="none">
                <a:solidFill>
                  <a:schemeClr val="dk1"/>
                </a:solidFill>
                <a:latin typeface="Calibri"/>
                <a:ea typeface="Calibri"/>
                <a:cs typeface="Calibri"/>
                <a:sym typeface="Calibri"/>
              </a:rPr>
              <a:t>Drosophyllum</a:t>
            </a:r>
            <a:r>
              <a:rPr lang="uk-UA" sz="3200" b="0" i="0" u="none" strike="noStrike" cap="none">
                <a:solidFill>
                  <a:schemeClr val="dk1"/>
                </a:solidFill>
                <a:latin typeface="Calibri"/>
                <a:ea typeface="Calibri"/>
                <a:cs typeface="Calibri"/>
                <a:sym typeface="Calibri"/>
              </a:rPr>
              <a:t>), </a:t>
            </a:r>
            <a:r>
              <a:rPr lang="uk-UA" sz="3200" b="0" i="0" u="sng" strike="noStrike" cap="none">
                <a:solidFill>
                  <a:schemeClr val="hlink"/>
                </a:solidFill>
                <a:latin typeface="Calibri"/>
                <a:ea typeface="Calibri"/>
                <a:cs typeface="Calibri"/>
                <a:sym typeface="Calibri"/>
                <a:hlinkClick r:id="rId5"/>
              </a:rPr>
              <a:t>жирянки</a:t>
            </a:r>
            <a:r>
              <a:rPr lang="uk-UA" sz="3200" b="0" i="0" u="none" strike="noStrike" cap="none">
                <a:solidFill>
                  <a:schemeClr val="dk1"/>
                </a:solidFill>
                <a:latin typeface="Calibri"/>
                <a:ea typeface="Calibri"/>
                <a:cs typeface="Calibri"/>
                <a:sym typeface="Calibri"/>
              </a:rPr>
              <a:t> (</a:t>
            </a:r>
            <a:r>
              <a:rPr lang="uk-UA" sz="3200" b="0" i="1" u="none" strike="noStrike" cap="none">
                <a:solidFill>
                  <a:schemeClr val="dk1"/>
                </a:solidFill>
                <a:latin typeface="Calibri"/>
                <a:ea typeface="Calibri"/>
                <a:cs typeface="Calibri"/>
                <a:sym typeface="Calibri"/>
              </a:rPr>
              <a:t>Pinguicula</a:t>
            </a:r>
            <a:r>
              <a:rPr lang="uk-UA" sz="3200" b="0" i="0" u="none" strike="noStrike" cap="none">
                <a:solidFill>
                  <a:schemeClr val="dk1"/>
                </a:solidFill>
                <a:latin typeface="Calibri"/>
                <a:ea typeface="Calibri"/>
                <a:cs typeface="Calibri"/>
                <a:sym typeface="Calibri"/>
              </a:rPr>
              <a:t>) і </a:t>
            </a:r>
            <a:r>
              <a:rPr lang="uk-UA" sz="3200" b="0" i="0" u="sng" strike="noStrike" cap="none">
                <a:solidFill>
                  <a:schemeClr val="hlink"/>
                </a:solidFill>
                <a:latin typeface="Calibri"/>
                <a:ea typeface="Calibri"/>
                <a:cs typeface="Calibri"/>
                <a:sym typeface="Calibri"/>
                <a:hlinkClick r:id="rId6"/>
              </a:rPr>
              <a:t>бібліси</a:t>
            </a:r>
            <a:r>
              <a:rPr lang="uk-UA" sz="3200" b="0" i="0" u="none" strike="noStrike" cap="none">
                <a:solidFill>
                  <a:schemeClr val="dk1"/>
                </a:solidFill>
                <a:latin typeface="Calibri"/>
                <a:ea typeface="Calibri"/>
                <a:cs typeface="Calibri"/>
                <a:sym typeface="Calibri"/>
              </a:rPr>
              <a:t> (</a:t>
            </a:r>
            <a:r>
              <a:rPr lang="uk-UA" sz="3200" b="0" i="1" u="none" strike="noStrike" cap="none">
                <a:solidFill>
                  <a:schemeClr val="dk1"/>
                </a:solidFill>
                <a:latin typeface="Calibri"/>
                <a:ea typeface="Calibri"/>
                <a:cs typeface="Calibri"/>
                <a:sym typeface="Calibri"/>
              </a:rPr>
              <a:t>Byblis</a:t>
            </a:r>
            <a:r>
              <a:rPr lang="uk-UA" sz="3200" b="0" i="0" u="none" strike="noStrike" cap="none">
                <a:solidFill>
                  <a:schemeClr val="dk1"/>
                </a:solidFill>
                <a:latin typeface="Calibri"/>
                <a:ea typeface="Calibri"/>
                <a:cs typeface="Calibri"/>
                <a:sym typeface="Calibri"/>
              </a:rPr>
              <a:t>) використовують клейку речовину. Сівши на листок, комахи залипають у цукристій рідині. Намагаючись виповзти, жертва змушує сусідні волоски схилитися в бік джерела руху, внаслідок чого потрапляє в надійні обійми.</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21" name="Shape 121" descr="https://encrypted-tbn2.gstatic.com/images?q=tbn:ANd9GcT_gAr3TrBf2HDWHM8VibP7Ar5ffL5L2MaBKYkMLEXnbiSzFB9l"/>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22" name="Shape 122"/>
          <p:cNvPicPr preferRelativeResize="0"/>
          <p:nvPr/>
        </p:nvPicPr>
        <p:blipFill rotWithShape="1">
          <a:blip r:embed="rId7">
            <a:alphaModFix/>
          </a:blip>
          <a:srcRect/>
          <a:stretch/>
        </p:blipFill>
        <p:spPr>
          <a:xfrm>
            <a:off x="5324475" y="0"/>
            <a:ext cx="3819525" cy="287655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67543" y="4005064"/>
            <a:ext cx="3096343" cy="25782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4400" b="1" i="0" u="none" strike="noStrike" cap="none">
                <a:solidFill>
                  <a:schemeClr val="dk1"/>
                </a:solidFill>
                <a:latin typeface="Calibri"/>
                <a:ea typeface="Calibri"/>
                <a:cs typeface="Calibri"/>
                <a:sym typeface="Calibri"/>
              </a:rPr>
              <a:t>Роси́чка</a:t>
            </a:r>
            <a:br>
              <a:rPr lang="uk-UA" sz="4400" b="1" i="0" u="none" strike="noStrike" cap="none">
                <a:solidFill>
                  <a:schemeClr val="dk1"/>
                </a:solidFill>
                <a:latin typeface="Calibri"/>
                <a:ea typeface="Calibri"/>
                <a:cs typeface="Calibri"/>
                <a:sym typeface="Calibri"/>
              </a:rPr>
            </a:br>
            <a:r>
              <a:rPr lang="uk-UA" sz="4400" b="0" i="0" u="none" strike="noStrike" cap="none">
                <a:solidFill>
                  <a:schemeClr val="dk1"/>
                </a:solidFill>
                <a:latin typeface="Calibri"/>
                <a:ea typeface="Calibri"/>
                <a:cs typeface="Calibri"/>
                <a:sym typeface="Calibri"/>
              </a:rPr>
              <a:t>(</a:t>
            </a:r>
            <a:r>
              <a:rPr lang="uk-UA" sz="4400" b="0" i="1" u="none" strike="noStrike" cap="none">
                <a:solidFill>
                  <a:schemeClr val="dk1"/>
                </a:solidFill>
                <a:latin typeface="Calibri"/>
                <a:ea typeface="Calibri"/>
                <a:cs typeface="Calibri"/>
                <a:sym typeface="Calibri"/>
              </a:rPr>
              <a:t>Drosera</a:t>
            </a:r>
            <a:r>
              <a:rPr lang="uk-UA" sz="4400" b="0" i="0" u="none" strike="noStrike" cap="none">
                <a:solidFill>
                  <a:schemeClr val="dk1"/>
                </a:solidFill>
                <a:latin typeface="Calibri"/>
                <a:ea typeface="Calibri"/>
                <a:cs typeface="Calibri"/>
                <a:sym typeface="Calibri"/>
              </a:rPr>
              <a:t>)</a:t>
            </a:r>
          </a:p>
        </p:txBody>
      </p:sp>
      <p:sp>
        <p:nvSpPr>
          <p:cNvPr id="128" name="Shape 128"/>
          <p:cNvSpPr txBox="1">
            <a:spLocks noGrp="1"/>
          </p:cNvSpPr>
          <p:nvPr>
            <p:ph type="body" idx="1"/>
          </p:nvPr>
        </p:nvSpPr>
        <p:spPr>
          <a:xfrm>
            <a:off x="457200" y="260648"/>
            <a:ext cx="8507288" cy="244827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8666"/>
              <a:buFont typeface="Arial"/>
              <a:buChar char="•"/>
            </a:pPr>
            <a:r>
              <a:rPr lang="uk-UA" sz="2960" b="0" i="0" u="none" strike="noStrike" cap="none">
                <a:solidFill>
                  <a:schemeClr val="dk1"/>
                </a:solidFill>
                <a:latin typeface="Calibri"/>
                <a:ea typeface="Calibri"/>
                <a:cs typeface="Calibri"/>
                <a:sym typeface="Calibri"/>
              </a:rPr>
              <a:t> На листках, зібраних в прикореневу розетку, знаходяться залозисті волоски, до яких прилипають дрібні комахи. Потім листок згинається таким чином, що численні сусідні волоски огортають жертву та поступово перетравлюють її.</a:t>
            </a:r>
          </a:p>
        </p:txBody>
      </p:sp>
      <p:pic>
        <p:nvPicPr>
          <p:cNvPr id="129" name="Shape 129" descr="Росичка круглолиста"/>
          <p:cNvPicPr preferRelativeResize="0"/>
          <p:nvPr/>
        </p:nvPicPr>
        <p:blipFill rotWithShape="1">
          <a:blip r:embed="rId3">
            <a:alphaModFix/>
          </a:blip>
          <a:srcRect/>
          <a:stretch/>
        </p:blipFill>
        <p:spPr>
          <a:xfrm>
            <a:off x="3635896" y="2708919"/>
            <a:ext cx="5217096" cy="3912821"/>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860032" y="274637"/>
            <a:ext cx="4104456" cy="70609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uk-UA" sz="3959" b="1" i="0" u="none" strike="noStrike" cap="none">
                <a:solidFill>
                  <a:schemeClr val="dk1"/>
                </a:solidFill>
                <a:latin typeface="Calibri"/>
                <a:ea typeface="Calibri"/>
                <a:cs typeface="Calibri"/>
                <a:sym typeface="Calibri"/>
              </a:rPr>
              <a:t>Глечики-пастки</a:t>
            </a:r>
          </a:p>
        </p:txBody>
      </p:sp>
      <p:sp>
        <p:nvSpPr>
          <p:cNvPr id="135" name="Shape 135"/>
          <p:cNvSpPr txBox="1">
            <a:spLocks noGrp="1"/>
          </p:cNvSpPr>
          <p:nvPr>
            <p:ph type="body" idx="1"/>
          </p:nvPr>
        </p:nvSpPr>
        <p:spPr>
          <a:xfrm>
            <a:off x="179511" y="980728"/>
            <a:ext cx="4464496" cy="561662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uk-UA" sz="2960" b="0" i="0" u="none" strike="noStrike" cap="none">
                <a:solidFill>
                  <a:schemeClr val="dk1"/>
                </a:solidFill>
                <a:latin typeface="Calibri"/>
                <a:ea typeface="Calibri"/>
                <a:cs typeface="Calibri"/>
                <a:sym typeface="Calibri"/>
              </a:rPr>
              <a:t>У </a:t>
            </a:r>
            <a:r>
              <a:rPr lang="uk-UA" sz="2960" b="0" i="0" u="sng" strike="noStrike" cap="none">
                <a:solidFill>
                  <a:schemeClr val="hlink"/>
                </a:solidFill>
                <a:latin typeface="Calibri"/>
                <a:ea typeface="Calibri"/>
                <a:cs typeface="Calibri"/>
                <a:sym typeface="Calibri"/>
                <a:hlinkClick r:id="rId3"/>
              </a:rPr>
              <a:t>Сараценії</a:t>
            </a:r>
            <a:r>
              <a:rPr lang="uk-UA" sz="2960" b="0" i="0" u="none" strike="noStrike" cap="none">
                <a:solidFill>
                  <a:schemeClr val="dk1"/>
                </a:solidFill>
                <a:latin typeface="Calibri"/>
                <a:ea typeface="Calibri"/>
                <a:cs typeface="Calibri"/>
                <a:sym typeface="Calibri"/>
              </a:rPr>
              <a:t> (</a:t>
            </a:r>
            <a:r>
              <a:rPr lang="uk-UA" sz="2960" b="0" i="1" u="none" strike="noStrike" cap="none">
                <a:solidFill>
                  <a:schemeClr val="dk1"/>
                </a:solidFill>
                <a:latin typeface="Calibri"/>
                <a:ea typeface="Calibri"/>
                <a:cs typeface="Calibri"/>
                <a:sym typeface="Calibri"/>
              </a:rPr>
              <a:t>Sarracenia</a:t>
            </a:r>
            <a:r>
              <a:rPr lang="uk-UA" sz="2960" b="0" i="0" u="none" strike="noStrike" cap="none">
                <a:solidFill>
                  <a:schemeClr val="dk1"/>
                </a:solidFill>
                <a:latin typeface="Calibri"/>
                <a:ea typeface="Calibri"/>
                <a:cs typeface="Calibri"/>
                <a:sym typeface="Calibri"/>
              </a:rPr>
              <a:t>) на шийці глечика ростуть довгі волоски, спрямовані донизу, що не дозволяє комахам вилізти на гору. У середині глечика залозки виділяють </a:t>
            </a:r>
            <a:r>
              <a:rPr lang="uk-UA" sz="2960" b="0" i="0" u="sng" strike="noStrike" cap="none">
                <a:solidFill>
                  <a:schemeClr val="hlink"/>
                </a:solidFill>
                <a:latin typeface="Calibri"/>
                <a:ea typeface="Calibri"/>
                <a:cs typeface="Calibri"/>
                <a:sym typeface="Calibri"/>
                <a:hlinkClick r:id="rId4"/>
              </a:rPr>
              <a:t>ферменти</a:t>
            </a:r>
            <a:r>
              <a:rPr lang="uk-UA" sz="2960" b="0" i="0" u="none" strike="noStrike" cap="none">
                <a:solidFill>
                  <a:schemeClr val="dk1"/>
                </a:solidFill>
                <a:latin typeface="Calibri"/>
                <a:ea typeface="Calibri"/>
                <a:cs typeface="Calibri"/>
                <a:sym typeface="Calibri"/>
              </a:rPr>
              <a:t>, що значно прискорюють розчинення комашиної плоті.</a:t>
            </a:r>
          </a:p>
          <a:p>
            <a:pPr marL="342900" marR="0" lvl="0" indent="-342900" algn="l" rtl="0">
              <a:lnSpc>
                <a:spcPct val="9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pic>
        <p:nvPicPr>
          <p:cNvPr id="136" name="Shape 136" descr="http://upload.wikimedia.org/wikipedia/commons/thumb/8/8c/Sarracenia_oreophila_ne2.jpg/640px-Sarracenia_oreophila_ne2.jpg"/>
          <p:cNvPicPr preferRelativeResize="0"/>
          <p:nvPr/>
        </p:nvPicPr>
        <p:blipFill rotWithShape="1">
          <a:blip r:embed="rId5">
            <a:alphaModFix/>
          </a:blip>
          <a:srcRect/>
          <a:stretch/>
        </p:blipFill>
        <p:spPr>
          <a:xfrm>
            <a:off x="4788023" y="980728"/>
            <a:ext cx="4188295" cy="5582214"/>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Экран (4:3)</PresentationFormat>
  <Paragraphs>47</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Рослини хижаки.</vt:lpstr>
      <vt:lpstr>Слайд 2</vt:lpstr>
      <vt:lpstr>Слайд 3</vt:lpstr>
      <vt:lpstr>Слайд 4</vt:lpstr>
      <vt:lpstr>У світі налічується близько 450 видів таких рослин, що належать до родин: </vt:lpstr>
      <vt:lpstr>Рослини використовують п'ять механізмів різного типу для ловлі здобичі: </vt:lpstr>
      <vt:lpstr>Липкі пастки</vt:lpstr>
      <vt:lpstr>Роси́чка (Drosera)</vt:lpstr>
      <vt:lpstr>Глечики-пастки</vt:lpstr>
      <vt:lpstr>Непентес (Nepenthes L.)</vt:lpstr>
      <vt:lpstr>Пастки, що зачиняються</vt:lpstr>
      <vt:lpstr>Засмоктувальні пастки</vt:lpstr>
      <vt:lpstr>Пастки-невиливайки</vt:lpstr>
      <vt:lpstr>Рослини-хижаки в Україні</vt:lpstr>
      <vt:lpstr>Охорона у природі</vt:lpstr>
      <vt:lpstr>Для створення презентації використано такі джерела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Рослини хижаки.</dc:title>
  <dc:creator>ALLA</dc:creator>
  <cp:lastModifiedBy>ALLA</cp:lastModifiedBy>
  <cp:revision>1</cp:revision>
  <dcterms:modified xsi:type="dcterms:W3CDTF">2017-08-02T16:58:39Z</dcterms:modified>
</cp:coreProperties>
</file>