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D5CB3B7-E95D-407D-A0F5-7766028CF4BA}" type="datetimeFigureOut">
              <a:rPr lang="ru-RU" smtClean="0"/>
              <a:t>16.04.2016</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6BC79E5-6C1D-49FD-9C73-145BD7BC287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3D5CB3B7-E95D-407D-A0F5-7766028CF4BA}" type="datetimeFigureOut">
              <a:rPr lang="ru-RU" smtClean="0"/>
              <a:t>16.04.2016</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6BC79E5-6C1D-49FD-9C73-145BD7BC287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D5CB3B7-E95D-407D-A0F5-7766028CF4BA}" type="datetimeFigureOut">
              <a:rPr lang="ru-RU" smtClean="0"/>
              <a:t>16.04.2016</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E6BC79E5-6C1D-49FD-9C73-145BD7BC287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3D5CB3B7-E95D-407D-A0F5-7766028CF4BA}" type="datetimeFigureOut">
              <a:rPr lang="ru-RU" smtClean="0"/>
              <a:t>16.04.2016</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6BC79E5-6C1D-49FD-9C73-145BD7BC287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3D5CB3B7-E95D-407D-A0F5-7766028CF4BA}" type="datetimeFigureOut">
              <a:rPr lang="ru-RU" smtClean="0"/>
              <a:t>16.04.2016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6BC79E5-6C1D-49FD-9C73-145BD7BC2879}"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D5CB3B7-E95D-407D-A0F5-7766028CF4BA}" type="datetimeFigureOut">
              <a:rPr lang="ru-RU" smtClean="0"/>
              <a:t>16.04.2016</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6BC79E5-6C1D-49FD-9C73-145BD7BC287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548680"/>
            <a:ext cx="5105400" cy="2868168"/>
          </a:xfrm>
        </p:spPr>
        <p:txBody>
          <a:bodyPr/>
          <a:lstStyle/>
          <a:p>
            <a:r>
              <a:rPr lang="ru-RU" dirty="0" smtClean="0"/>
              <a:t>Германия</a:t>
            </a:r>
            <a:endParaRPr lang="ru-RU" dirty="0"/>
          </a:p>
        </p:txBody>
      </p:sp>
      <p:sp>
        <p:nvSpPr>
          <p:cNvPr id="3" name="Подзаголовок 2"/>
          <p:cNvSpPr>
            <a:spLocks noGrp="1"/>
          </p:cNvSpPr>
          <p:nvPr>
            <p:ph type="subTitle" idx="1"/>
          </p:nvPr>
        </p:nvSpPr>
        <p:spPr>
          <a:xfrm>
            <a:off x="3851920" y="6021288"/>
            <a:ext cx="5114778" cy="669200"/>
          </a:xfrm>
        </p:spPr>
        <p:txBody>
          <a:bodyPr/>
          <a:lstStyle/>
          <a:p>
            <a:r>
              <a:rPr lang="ru-RU" dirty="0" smtClean="0"/>
              <a:t>Автор проекта Павлов С.Д.</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a:p>
        </p:txBody>
      </p:sp>
      <p:pic>
        <p:nvPicPr>
          <p:cNvPr id="1026" name="Picture 2" descr="C:\Users\Дмитрий\Desktop\0038-038-Spasibo-za-vnimani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171400"/>
            <a:ext cx="8229600" cy="724942"/>
          </a:xfrm>
        </p:spPr>
        <p:txBody>
          <a:bodyPr>
            <a:normAutofit/>
          </a:bodyPr>
          <a:lstStyle/>
          <a:p>
            <a:r>
              <a:rPr lang="ru-RU" dirty="0" smtClean="0"/>
              <a:t>Германия</a:t>
            </a:r>
            <a:endParaRPr lang="ru-RU" dirty="0"/>
          </a:p>
        </p:txBody>
      </p:sp>
      <p:sp>
        <p:nvSpPr>
          <p:cNvPr id="3" name="Содержимое 2"/>
          <p:cNvSpPr>
            <a:spLocks noGrp="1"/>
          </p:cNvSpPr>
          <p:nvPr>
            <p:ph idx="1"/>
          </p:nvPr>
        </p:nvSpPr>
        <p:spPr>
          <a:xfrm>
            <a:off x="0" y="548680"/>
            <a:ext cx="9144000" cy="6624736"/>
          </a:xfrm>
        </p:spPr>
        <p:txBody>
          <a:bodyPr>
            <a:normAutofit fontScale="70000" lnSpcReduction="20000"/>
          </a:bodyPr>
          <a:lstStyle/>
          <a:p>
            <a:r>
              <a:rPr lang="ru-RU" b="1" dirty="0" err="1" smtClean="0"/>
              <a:t>Герма́ния</a:t>
            </a:r>
            <a:r>
              <a:rPr lang="ru-RU" dirty="0" smtClean="0"/>
              <a:t> официальное название — </a:t>
            </a:r>
            <a:r>
              <a:rPr lang="ru-RU" b="1" dirty="0" err="1" smtClean="0"/>
              <a:t>Федерати́вная</a:t>
            </a:r>
            <a:r>
              <a:rPr lang="ru-RU" b="1" dirty="0" smtClean="0"/>
              <a:t> </a:t>
            </a:r>
            <a:r>
              <a:rPr lang="ru-RU" b="1" dirty="0" err="1" smtClean="0"/>
              <a:t>Респу́блика</a:t>
            </a:r>
            <a:r>
              <a:rPr lang="ru-RU" b="1" dirty="0" smtClean="0"/>
              <a:t> </a:t>
            </a:r>
            <a:r>
              <a:rPr lang="ru-RU" b="1" dirty="0" err="1" smtClean="0"/>
              <a:t>Герма́ния</a:t>
            </a:r>
            <a:r>
              <a:rPr lang="ru-RU" dirty="0" smtClean="0"/>
              <a:t>, </a:t>
            </a:r>
            <a:r>
              <a:rPr lang="ru-RU" b="1" dirty="0" smtClean="0"/>
              <a:t>ФРГ</a:t>
            </a:r>
            <a:r>
              <a:rPr lang="ru-RU" dirty="0" smtClean="0"/>
              <a:t>  — государство в Западной Европе. Площадь территории — 357 021 км². Численность населения по переписи 2011 года — более 80 миллионов человек.</a:t>
            </a:r>
            <a:br>
              <a:rPr lang="ru-RU" dirty="0" smtClean="0"/>
            </a:br>
            <a:r>
              <a:rPr lang="ru-RU" dirty="0" smtClean="0"/>
              <a:t>Занимает 16-е место в мире по численности населения (1-е в Европе, без РФ) и 62-е по территории.</a:t>
            </a:r>
          </a:p>
          <a:p>
            <a:r>
              <a:rPr lang="ru-RU" dirty="0" smtClean="0"/>
              <a:t>Столица — Берлин. Государственный язык — немецкий. Около 65 % населения исповедует христианство.</a:t>
            </a:r>
          </a:p>
          <a:p>
            <a:r>
              <a:rPr lang="ru-RU" dirty="0" smtClean="0"/>
              <a:t>По государственному устройству является федеративным государством в составе 16 административно-территориальных единиц — федеральных земель. Форма государственного правления — парламентская республика. Пост федерального канцлера ФРГ с 2005 года занимает Ангела </a:t>
            </a:r>
            <a:r>
              <a:rPr lang="ru-RU" dirty="0" err="1" smtClean="0"/>
              <a:t>Меркель</a:t>
            </a:r>
            <a:r>
              <a:rPr lang="ru-RU" dirty="0" smtClean="0"/>
              <a:t> (ХДС).</a:t>
            </a:r>
          </a:p>
          <a:p>
            <a:r>
              <a:rPr lang="ru-RU" dirty="0" smtClean="0"/>
              <a:t>Расположенная в центре Европейского союза, Германия омывается водами Балтийского и Северного морей. Граничит с Данией на севере, Польшей и Чехией на востоке, Австрией и Швейцарией на юге, Францией, Люксембургом, Бельгией и Нидерландами на западе.</a:t>
            </a:r>
          </a:p>
          <a:p>
            <a:r>
              <a:rPr lang="ru-RU" dirty="0" smtClean="0"/>
              <a:t>Постиндустриальное государство с динамично развивающейся экономикой. Объём ВВП за 2009 год составил 3,24 триллиона долларов США (около 39 442 долларов США на душу населения). Денежная единица — евро.</a:t>
            </a:r>
          </a:p>
          <a:p>
            <a:r>
              <a:rPr lang="ru-RU" dirty="0" smtClean="0"/>
              <a:t>Германия является членом Европейского союза и НАТО входит в «Большую семёрку», претендует на постоянное членство в Совете Безопасности ООН. Является второй в мире страной по популярности иммиграции после США.</a:t>
            </a:r>
          </a:p>
          <a:p>
            <a:r>
              <a:rPr lang="ru-RU" dirty="0" smtClean="0"/>
              <a:t>Германия является самой развитой страной на европейском континенте, по неофициальным данным занимает третье место среди самых экономически развитых стран мира, уступая лишь Китаю и США. Невзирая на миграционный кризис в Европе, который также коснулся Германии, ФРГ в 2015 г. была признана самой лучшей страной в мире.</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7239000" cy="548680"/>
          </a:xfrm>
        </p:spPr>
        <p:txBody>
          <a:bodyPr>
            <a:normAutofit fontScale="90000"/>
          </a:bodyPr>
          <a:lstStyle/>
          <a:p>
            <a:r>
              <a:rPr lang="ru-RU" dirty="0" smtClean="0"/>
              <a:t>Рельеф Германии</a:t>
            </a:r>
            <a:endParaRPr lang="ru-RU" dirty="0"/>
          </a:p>
        </p:txBody>
      </p:sp>
      <p:sp>
        <p:nvSpPr>
          <p:cNvPr id="3" name="Содержимое 2"/>
          <p:cNvSpPr>
            <a:spLocks noGrp="1"/>
          </p:cNvSpPr>
          <p:nvPr>
            <p:ph idx="1"/>
          </p:nvPr>
        </p:nvSpPr>
        <p:spPr>
          <a:xfrm>
            <a:off x="0" y="548680"/>
            <a:ext cx="8172400" cy="6309320"/>
          </a:xfrm>
        </p:spPr>
        <p:txBody>
          <a:bodyPr/>
          <a:lstStyle/>
          <a:p>
            <a:r>
              <a:rPr lang="ru-RU" dirty="0" smtClean="0"/>
              <a:t>Северная часть Германии представляет собой сформировавшуюся во время ледникового периода низменную равнину (</a:t>
            </a:r>
            <a:r>
              <a:rPr lang="ru-RU" dirty="0" err="1" smtClean="0"/>
              <a:t>Северо-Германская</a:t>
            </a:r>
            <a:endParaRPr lang="ru-RU" dirty="0" smtClean="0"/>
          </a:p>
          <a:p>
            <a:r>
              <a:rPr lang="ru-RU" dirty="0" smtClean="0"/>
              <a:t>низменность</a:t>
            </a:r>
            <a:r>
              <a:rPr lang="ru-RU" dirty="0" smtClean="0"/>
              <a:t>, самая низкая точка — </a:t>
            </a:r>
            <a:r>
              <a:rPr lang="ru-RU" dirty="0" err="1" smtClean="0"/>
              <a:t>Нойендорф-Саксенбанде</a:t>
            </a:r>
            <a:r>
              <a:rPr lang="ru-RU" dirty="0" smtClean="0"/>
              <a:t> в </a:t>
            </a:r>
            <a:r>
              <a:rPr lang="ru-RU" dirty="0" err="1" smtClean="0"/>
              <a:t>Вильстермарше</a:t>
            </a:r>
            <a:r>
              <a:rPr lang="ru-RU" dirty="0" smtClean="0"/>
              <a:t>, 3,54 м ниже уровня моря). В центральной части страны к низменности с юга примыкают покрытые лесом предгорья, а южнее начинаются </a:t>
            </a:r>
            <a:r>
              <a:rPr lang="ru-RU" dirty="0" smtClean="0"/>
              <a:t>Альпы(самая </a:t>
            </a:r>
            <a:r>
              <a:rPr lang="ru-RU" dirty="0" smtClean="0"/>
              <a:t>высокая точка на территории Германии — гора </a:t>
            </a:r>
            <a:r>
              <a:rPr lang="ru-RU" dirty="0" err="1" smtClean="0"/>
              <a:t>Цугшпитце</a:t>
            </a:r>
            <a:r>
              <a:rPr lang="ru-RU" dirty="0" smtClean="0"/>
              <a:t>, 2 962 метров).</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239000" cy="692696"/>
          </a:xfrm>
        </p:spPr>
        <p:txBody>
          <a:bodyPr/>
          <a:lstStyle/>
          <a:p>
            <a:r>
              <a:rPr lang="ru-RU" dirty="0" smtClean="0"/>
              <a:t>Реки и озёра</a:t>
            </a:r>
            <a:endParaRPr lang="ru-RU" dirty="0"/>
          </a:p>
        </p:txBody>
      </p:sp>
      <p:sp>
        <p:nvSpPr>
          <p:cNvPr id="3" name="Содержимое 2"/>
          <p:cNvSpPr>
            <a:spLocks noGrp="1"/>
          </p:cNvSpPr>
          <p:nvPr>
            <p:ph idx="1"/>
          </p:nvPr>
        </p:nvSpPr>
        <p:spPr>
          <a:xfrm>
            <a:off x="0" y="692696"/>
            <a:ext cx="8172400" cy="6165304"/>
          </a:xfrm>
        </p:spPr>
        <p:txBody>
          <a:bodyPr/>
          <a:lstStyle/>
          <a:p>
            <a:r>
              <a:rPr lang="ru-RU" dirty="0" smtClean="0"/>
              <a:t>По территории Германии протекает большое количество рек, наиболее крупными из которых являются Рейн, Дунай, Эльба, Везер и Одер, реки соединены каналами, наиболее известный канал — </a:t>
            </a:r>
            <a:r>
              <a:rPr lang="ru-RU" dirty="0" err="1" smtClean="0"/>
              <a:t>Кильский</a:t>
            </a:r>
            <a:r>
              <a:rPr lang="ru-RU" dirty="0" smtClean="0"/>
              <a:t>, который соединяет Балтийское и Северное моря. </a:t>
            </a:r>
            <a:r>
              <a:rPr lang="ru-RU" dirty="0" err="1" smtClean="0"/>
              <a:t>Кильский</a:t>
            </a:r>
            <a:r>
              <a:rPr lang="ru-RU" dirty="0" smtClean="0"/>
              <a:t> канал начинается в </a:t>
            </a:r>
            <a:r>
              <a:rPr lang="ru-RU" dirty="0" err="1" smtClean="0"/>
              <a:t>Кильской</a:t>
            </a:r>
            <a:r>
              <a:rPr lang="ru-RU" dirty="0" smtClean="0"/>
              <a:t> бухте и оканчивается в устье реки Эльба. Самое крупное озеро в Германии — Боденское, площадь которого 540 км², и глубина 250 метров.</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239000" cy="620688"/>
          </a:xfrm>
        </p:spPr>
        <p:txBody>
          <a:bodyPr>
            <a:normAutofit fontScale="90000"/>
          </a:bodyPr>
          <a:lstStyle/>
          <a:p>
            <a:r>
              <a:rPr lang="ru-RU" dirty="0" smtClean="0"/>
              <a:t>Климат</a:t>
            </a:r>
            <a:br>
              <a:rPr lang="ru-RU" dirty="0" smtClean="0"/>
            </a:br>
            <a:endParaRPr lang="ru-RU" dirty="0"/>
          </a:p>
        </p:txBody>
      </p:sp>
      <p:sp>
        <p:nvSpPr>
          <p:cNvPr id="3" name="Содержимое 2"/>
          <p:cNvSpPr>
            <a:spLocks noGrp="1"/>
          </p:cNvSpPr>
          <p:nvPr>
            <p:ph idx="1"/>
          </p:nvPr>
        </p:nvSpPr>
        <p:spPr>
          <a:xfrm>
            <a:off x="0" y="404664"/>
            <a:ext cx="8100392" cy="6453336"/>
          </a:xfrm>
        </p:spPr>
        <p:txBody>
          <a:bodyPr>
            <a:normAutofit fontScale="70000" lnSpcReduction="20000"/>
          </a:bodyPr>
          <a:lstStyle/>
          <a:p>
            <a:r>
              <a:rPr lang="ru-RU" dirty="0" smtClean="0"/>
              <a:t>Погода часто носит переменчивый характер. Посреди лета может быть тепло и солнечно, но уже на следующий день может стать холодно и пойти дождь. По-настоящему экстремальные природные явления (сильные засухи, торнадо, штормы, сильный мороз или жара) относительно редки. Это также связано с тем, что Германия находится в умеренном климатическом поясе, на севере климат морской, южнее переходит в умеренно-континентальный. За последние несколько лет в Германии, как и во всей Европе, произошло несколько масштабных наводнений, но, принимая во внимание долгую историю Германии, это скорее редкие природные явления. Многие склонны видеть в этом свидетельства потепления климата. Летом 2003 года Германия пострадала от засухи: «лето столетия», как его окрестили в СМИ, было одним из самых жарких на протяжении нескольких последних десятилетий. Последствием засухи, среди прочего, стали значительные неурожаи. Землетрясений с тяжёлыми последствиями в Германии до настоящего времени не происходило. Это можно объяснить тем, что Германия находится на Евразийской плите. Так как внутри Германии нет границ между тектоническими плитами, то землетрясения происходят относительно редко. Средние температуры июля от +14 в горах до +22 °C в долинах. Средние температуры января от +4 в долинах до −5 °C в горах. Среднегодовая температура +5-+10 °C. Самая низкая температура в Германии наблюдалась в прошлом веке на её юге, в горной части страны, на высоте 1601 метр над уровнем моря 47 северной широты, у озера </a:t>
            </a:r>
            <a:r>
              <a:rPr lang="ru-RU" dirty="0" err="1" smtClean="0"/>
              <a:t>Фунтензи</a:t>
            </a:r>
            <a:r>
              <a:rPr lang="ru-RU" dirty="0" smtClean="0"/>
              <a:t>, и составила −46 °C, что ниже абсолютного температурного минимума в более северной и восточной Эстонии (-44 °C, Йыгева, почти 59 северной широты).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239000" cy="620688"/>
          </a:xfrm>
        </p:spPr>
        <p:txBody>
          <a:bodyPr>
            <a:normAutofit fontScale="90000"/>
          </a:bodyPr>
          <a:lstStyle/>
          <a:p>
            <a:r>
              <a:rPr lang="ru-RU" dirty="0" smtClean="0"/>
              <a:t>города</a:t>
            </a:r>
            <a:r>
              <a:rPr lang="ru-RU" dirty="0" smtClean="0"/>
              <a:t/>
            </a:r>
            <a:br>
              <a:rPr lang="ru-RU" dirty="0" smtClean="0"/>
            </a:br>
            <a:endParaRPr lang="ru-RU" dirty="0"/>
          </a:p>
        </p:txBody>
      </p:sp>
      <p:sp>
        <p:nvSpPr>
          <p:cNvPr id="3" name="Содержимое 2"/>
          <p:cNvSpPr>
            <a:spLocks noGrp="1"/>
          </p:cNvSpPr>
          <p:nvPr>
            <p:ph idx="1"/>
          </p:nvPr>
        </p:nvSpPr>
        <p:spPr>
          <a:xfrm>
            <a:off x="0" y="476672"/>
            <a:ext cx="8100392" cy="6381328"/>
          </a:xfrm>
        </p:spPr>
        <p:txBody>
          <a:bodyPr>
            <a:normAutofit/>
          </a:bodyPr>
          <a:lstStyle/>
          <a:p>
            <a:r>
              <a:rPr lang="ru-RU" dirty="0" smtClean="0"/>
              <a:t>Самыми крупными городами Германии являются Берлин, Гамбург, Мюнхен и Кёльн. Следующим по значимости является пятый по численности населения город Германии и финансовая метрополия Франкфурт-на-Майне, самый крупный аэропорт Германии. Это третий по размерам аэропорт Европы и первый по объёмам прибыли от грузовых авиаперевозок. Рурский бассейн — регион с самой высокой плотностью населения.</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239000" cy="516672"/>
          </a:xfrm>
        </p:spPr>
        <p:txBody>
          <a:bodyPr>
            <a:normAutofit fontScale="90000"/>
          </a:bodyPr>
          <a:lstStyle/>
          <a:p>
            <a:r>
              <a:rPr lang="ru-RU" dirty="0" smtClean="0"/>
              <a:t>Промышленность</a:t>
            </a:r>
            <a:endParaRPr lang="ru-RU" dirty="0"/>
          </a:p>
        </p:txBody>
      </p:sp>
      <p:sp>
        <p:nvSpPr>
          <p:cNvPr id="3" name="Содержимое 2"/>
          <p:cNvSpPr>
            <a:spLocks noGrp="1"/>
          </p:cNvSpPr>
          <p:nvPr>
            <p:ph idx="1"/>
          </p:nvPr>
        </p:nvSpPr>
        <p:spPr>
          <a:xfrm>
            <a:off x="0" y="548680"/>
            <a:ext cx="8100392" cy="6309320"/>
          </a:xfrm>
        </p:spPr>
        <p:txBody>
          <a:bodyPr>
            <a:normAutofit fontScale="77500" lnSpcReduction="20000"/>
          </a:bodyPr>
          <a:lstStyle/>
          <a:p>
            <a:r>
              <a:rPr lang="ru-RU" dirty="0" smtClean="0"/>
              <a:t>Германия является постиндустриальной страной, где основу экономики (от 70 % до 78 % в разные годы) составляют услуги, 23—28 % — производство и </a:t>
            </a:r>
            <a:r>
              <a:rPr lang="ru-RU" dirty="0" err="1" smtClean="0"/>
              <a:t>агробизнес</a:t>
            </a:r>
            <a:r>
              <a:rPr lang="ru-RU" dirty="0" smtClean="0"/>
              <a:t> — 0,5—1,5 %, в котором занято такое же количество экономически активного населения. Основными отраслями промышленности являются машиностроительная, электротехническая, химическая, автомобильная и судостроительная, каменноугольная.</a:t>
            </a:r>
          </a:p>
          <a:p>
            <a:r>
              <a:rPr lang="ru-RU" dirty="0" smtClean="0"/>
              <a:t>Германия не обладает большими запасами каких-либо полезных ископаемых. Редкое исключение из этого правила, распространяющегося и на весь </a:t>
            </a:r>
            <a:r>
              <a:rPr lang="ru-RU" dirty="0" err="1" smtClean="0"/>
              <a:t>Центральноевропейский</a:t>
            </a:r>
            <a:r>
              <a:rPr lang="ru-RU" dirty="0" smtClean="0"/>
              <a:t> регион, — уголь, как каменный (Рурский бассейн), так и бурый. Поэтому её экономика сконцентрирована преимущественно на секторе промышленного производства и сфере услуг.</a:t>
            </a:r>
          </a:p>
          <a:p>
            <a:r>
              <a:rPr lang="ru-RU" dirty="0" smtClean="0"/>
              <a:t>Германия занимает далеко не последнее место по объёмам и качеству производимых в мире часов и часовых механизмов. Центром часовой промышленности Германии является небольшой городок </a:t>
            </a:r>
            <a:r>
              <a:rPr lang="ru-RU" dirty="0" err="1" smtClean="0"/>
              <a:t>Гласхютте</a:t>
            </a:r>
            <a:r>
              <a:rPr lang="ru-RU" dirty="0" smtClean="0"/>
              <a:t>. Здесь сконцентрирована большая часть фабрик, производящих наручные часы и механизмы к ним. Также важным звеном часовой промышленности являются производители интерьерных часов и механизмов к ним. Самые известные из них: </a:t>
            </a:r>
            <a:r>
              <a:rPr lang="ru-RU" dirty="0" err="1" smtClean="0"/>
              <a:t>Hermle</a:t>
            </a:r>
            <a:r>
              <a:rPr lang="ru-RU" dirty="0" smtClean="0"/>
              <a:t> и </a:t>
            </a:r>
            <a:r>
              <a:rPr lang="ru-RU" dirty="0" err="1" smtClean="0"/>
              <a:t>Kieninger</a:t>
            </a:r>
            <a:r>
              <a:rPr lang="ru-RU" dirty="0" smtClean="0"/>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239000" cy="516672"/>
          </a:xfrm>
        </p:spPr>
        <p:txBody>
          <a:bodyPr>
            <a:normAutofit fontScale="90000"/>
          </a:bodyPr>
          <a:lstStyle/>
          <a:p>
            <a:r>
              <a:rPr lang="ru-RU" dirty="0" err="1" smtClean="0"/>
              <a:t>сЕльское</a:t>
            </a:r>
            <a:r>
              <a:rPr lang="ru-RU" dirty="0" smtClean="0"/>
              <a:t> хозяйство (1)</a:t>
            </a:r>
            <a:endParaRPr lang="ru-RU" dirty="0"/>
          </a:p>
        </p:txBody>
      </p:sp>
      <p:sp>
        <p:nvSpPr>
          <p:cNvPr id="3" name="Содержимое 2"/>
          <p:cNvSpPr>
            <a:spLocks noGrp="1"/>
          </p:cNvSpPr>
          <p:nvPr>
            <p:ph idx="1"/>
          </p:nvPr>
        </p:nvSpPr>
        <p:spPr>
          <a:xfrm>
            <a:off x="0" y="548680"/>
            <a:ext cx="8172400" cy="6309320"/>
          </a:xfrm>
        </p:spPr>
        <p:txBody>
          <a:bodyPr>
            <a:noAutofit/>
          </a:bodyPr>
          <a:lstStyle/>
          <a:p>
            <a:r>
              <a:rPr lang="ru-RU" sz="1600" dirty="0" smtClean="0"/>
              <a:t>ФРГ обладает высокопроизводительным сельским хозяйством. Около 70 % товарной продукции сельского хозяйства дает животноводство. Кормовых культур значительно больше, чем продовольственных, так как большое количество кормового зерна, особенно кукурузы, импортируется. Тем не менее, по данным Всемирного банка в 2012 году страна занимала седьмое место в мире по экспорту пшеницы (6,2 </a:t>
            </a:r>
            <a:r>
              <a:rPr lang="ru-RU" sz="1600" dirty="0" err="1" smtClean="0"/>
              <a:t>млн</a:t>
            </a:r>
            <a:r>
              <a:rPr lang="ru-RU" sz="1600" dirty="0" smtClean="0"/>
              <a:t> тонн</a:t>
            </a:r>
            <a:r>
              <a:rPr lang="ru-RU" sz="1600" dirty="0" smtClean="0"/>
              <a:t>)</a:t>
            </a:r>
            <a:endParaRPr lang="ru-RU" sz="1600" dirty="0" smtClean="0"/>
          </a:p>
          <a:p>
            <a:r>
              <a:rPr lang="ru-RU" sz="1600" dirty="0" smtClean="0"/>
              <a:t>Германия — страна преимущественно мелких семейных ферм. В период 1994—1997 гг. доля земельных участков сельскохозяйственных предприятий, превышающих 50 га, возросла с 11,9 до 14,3 %. Более крупные по размерам хозяйства располагаются в основном в Шлезвиг-Гольштейне и на востоке Нижней Саксонии. Небольшие фермы преобладают в Центральной и Южной Германии. Одновременно произошло резкое сокращение числа занятых в сельском хозяйстве, с 24 % от общей численности самодеятельного населения в 1950 г. до 2,4 % в 1997 г. Значительная часть занятых на мелких фермах представлена сезонными рабочими и другими категориями временно занятых работников, имеющими основной источник дохода в иных секторах хозяйства.</a:t>
            </a:r>
          </a:p>
          <a:p>
            <a:r>
              <a:rPr lang="ru-RU" sz="1600" dirty="0" smtClean="0"/>
              <a:t>В районах с высоким естественным плодородием почв главными культурами являются пшеница, ячмень, кукуруза и сахарная свекла. Более бедные почвы Северогерманской низменности и средневысотных гор традиционно используются под посевы ржи, овса, картофеля и естественные кормовые культуры. Традиционный характер немецкого сельского хозяйства существенно изменил технологический прогресс. Сегодня ценятся больше так называемые лёгкие почвы, ввиду их пригодности к машинной обработке, с использованием искусственных удобрений; например, кукуруза теперь широко возделывается и на Северогерманской низменности, где она вытесняет картофель.</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239000" cy="188640"/>
          </a:xfrm>
        </p:spPr>
        <p:txBody>
          <a:bodyPr>
            <a:normAutofit fontScale="90000"/>
          </a:bodyPr>
          <a:lstStyle/>
          <a:p>
            <a:r>
              <a:rPr lang="ru-RU" dirty="0" smtClean="0"/>
              <a:t>Сельское хозяйство (2)</a:t>
            </a:r>
            <a:endParaRPr lang="ru-RU" dirty="0"/>
          </a:p>
        </p:txBody>
      </p:sp>
      <p:sp>
        <p:nvSpPr>
          <p:cNvPr id="3" name="Содержимое 2"/>
          <p:cNvSpPr>
            <a:spLocks noGrp="1"/>
          </p:cNvSpPr>
          <p:nvPr>
            <p:ph idx="1"/>
          </p:nvPr>
        </p:nvSpPr>
        <p:spPr>
          <a:xfrm>
            <a:off x="0" y="188640"/>
            <a:ext cx="9144000" cy="6669360"/>
          </a:xfrm>
        </p:spPr>
        <p:txBody>
          <a:bodyPr>
            <a:noAutofit/>
          </a:bodyPr>
          <a:lstStyle/>
          <a:p>
            <a:r>
              <a:rPr lang="ru-RU" sz="1000" dirty="0" smtClean="0"/>
              <a:t>Из общего производства зерна в Европейском союзе на Германию приходится несколько более 1/5, но выделяется она главным образом производством ржи (3/4 сбора), овса (около 2/5) и ячменя (более ¼). С районами посевов пшеницы во многом совпадают ареалы возделывания сахарной свеклы.</a:t>
            </a:r>
          </a:p>
          <a:p>
            <a:r>
              <a:rPr lang="ru-RU" sz="1000" dirty="0" smtClean="0"/>
              <a:t>Из кормовых зерновых наиболее велико значение ячменя; некоторые сорта ярового ячменя выращиваются специально для использования при производстве пива, считающегося в Германии национальным напитком (потребление на душу населения — около 145 л в год). Крупнейший в мире ареал хмелеводства </a:t>
            </a:r>
            <a:r>
              <a:rPr lang="ru-RU" sz="1000" dirty="0" err="1" smtClean="0"/>
              <a:t>Халлертау</a:t>
            </a:r>
            <a:r>
              <a:rPr lang="ru-RU" sz="1000" dirty="0" smtClean="0"/>
              <a:t> расположен в Баварии.</a:t>
            </a:r>
          </a:p>
          <a:p>
            <a:r>
              <a:rPr lang="ru-RU" sz="1000" dirty="0" smtClean="0"/>
              <a:t>Большое значение имеет выращивание кормовых корнеплодов (кормовой свеклы и др.), кукурузы на зелёный корм и силос, люцерны, клевера и других кормовых трав. Из масличных наибольшее значение имеет рапс, посевы которого более чем в 10 раз превышают посевы подсолнечника.</a:t>
            </a:r>
          </a:p>
          <a:p>
            <a:r>
              <a:rPr lang="ru-RU" sz="1000" dirty="0" smtClean="0"/>
              <a:t>Теплый климат речных долин, межгорных котловин и низменностей юго-западной Германии благоприятствует возделыванию таких культур, как табак и овощи; последние выращивают также в зоне </a:t>
            </a:r>
            <a:r>
              <a:rPr lang="ru-RU" sz="1000" dirty="0" err="1" smtClean="0"/>
              <a:t>приэльбских</a:t>
            </a:r>
            <a:r>
              <a:rPr lang="ru-RU" sz="1000" dirty="0" smtClean="0"/>
              <a:t> маршей ниже Гамбурга и в районе </a:t>
            </a:r>
            <a:r>
              <a:rPr lang="ru-RU" sz="1000" dirty="0" err="1" smtClean="0"/>
              <a:t>Шпревальда</a:t>
            </a:r>
            <a:r>
              <a:rPr lang="ru-RU" sz="1000" dirty="0" smtClean="0"/>
              <a:t> к югу от Берлина. Фруктовые насаждения особенно характерны для горных склонов Южной Германии, низовьев Эльбы под Гамбургом, района </a:t>
            </a:r>
            <a:r>
              <a:rPr lang="ru-RU" sz="1000" dirty="0" err="1" smtClean="0"/>
              <a:t>Хафельских</a:t>
            </a:r>
            <a:r>
              <a:rPr lang="ru-RU" sz="1000" dirty="0" smtClean="0"/>
              <a:t> озёр около Потсдама и окрестностей Галле.</a:t>
            </a:r>
          </a:p>
          <a:p>
            <a:r>
              <a:rPr lang="ru-RU" sz="1000" dirty="0" smtClean="0"/>
              <a:t>Виноградарство, превосходит по товарной продукции плодоводство и овощеводство, вместе взятые. Виноградники расположены в основном в долинах Рейна, Мозеля и других рек южной Германии, а также в долине Эльбы под Дрезденом.</a:t>
            </a:r>
          </a:p>
          <a:p>
            <a:r>
              <a:rPr lang="ru-RU" sz="1000" dirty="0" smtClean="0"/>
              <a:t>Своими садами славятся долины Верхнего Рейна, Майна, </a:t>
            </a:r>
            <a:r>
              <a:rPr lang="ru-RU" sz="1000" dirty="0" err="1" smtClean="0"/>
              <a:t>Неккара</a:t>
            </a:r>
            <a:r>
              <a:rPr lang="ru-RU" sz="1000" dirty="0" smtClean="0"/>
              <a:t> и Нижней Эльбы.</a:t>
            </a:r>
          </a:p>
          <a:p>
            <a:r>
              <a:rPr lang="ru-RU" sz="1000" dirty="0" smtClean="0"/>
              <a:t>Скотоводство — основная отрасль животноводства в Германии, оно дает более 2/5 всей товарной продукции сельского хозяйства, причём основная часть приходится на молоко (около ¼). Второе место по значению занимает свиноводство. Самообеспеченность страны по молоку и говядине систематически превышает 100 %, но по свинине составляет менее 4/5.</a:t>
            </a:r>
          </a:p>
          <a:p>
            <a:r>
              <a:rPr lang="ru-RU" sz="1000" dirty="0" smtClean="0"/>
              <a:t>Скотоводство молочно-мясного направления наиболее характерно для хорошо увлажняемых приморских, альпийских и </a:t>
            </a:r>
            <a:r>
              <a:rPr lang="ru-RU" sz="1000" dirty="0" err="1" smtClean="0"/>
              <a:t>предальпийских</a:t>
            </a:r>
            <a:r>
              <a:rPr lang="ru-RU" sz="1000" dirty="0" smtClean="0"/>
              <a:t> районов, богатых лугами и пастбищами, а также для периферии городских агломераций. Из-за довольно холодной зимы распространено стойловое содержание скота. Свиноводство развито повсеместно, но особенно в районах, близких к портам ввоза импортных кормов, районам возделывания сахарной свеклы, картофеля и кормовых корнеплодов. В агропромышленном комплексе сельское хозяйство играет подчиненную роль. Забой скота осуществляется на 95 % на промышленных бойнях, переработка молока — на молокозаводах, входящих обычно в системы либо промышленных и промышленно-торговых концернов, либо принадлежащих на паях кооперативным объединениям самих сельских хозяев.</a:t>
            </a:r>
          </a:p>
          <a:p>
            <a:r>
              <a:rPr lang="ru-RU" sz="1000" dirty="0" smtClean="0"/>
              <a:t>Бройлерное производство, производство яиц, телятины, а также свиноводство концентрируются в крупных животноводческих хозяйствах, размещение которых мало зависит от природных факторов.</a:t>
            </a:r>
          </a:p>
          <a:p>
            <a:r>
              <a:rPr lang="ru-RU" sz="1000" dirty="0" smtClean="0"/>
              <a:t>По объёму сельскохозяйственного производства, производства зерна и продукции животноводства Германия уступает лишь Франции, а по производству молока занимает первое место в рамках ЕС. Эффективность сельскохозяйственного производства в Германии существенно выше среднего уровня по ЕС. Вместе с тем ФРГ отстает по средней урожайности кукурузы и сахарной свеклы.</a:t>
            </a:r>
          </a:p>
          <a:p>
            <a:r>
              <a:rPr lang="ru-RU" sz="1000" dirty="0" smtClean="0"/>
              <a:t>В компетенцию государственных органов в области сельского хозяйства входит: решение вопросов по изменению аграрной структуры, кредитованию и финансированию сельского хозяйства, регулированию рынков сельскохозяйственной продукции. Правительство Германии оказывает финансовое содействие в сложном процессе адаптации и интеграции восточногерманского сельского хозяйства в Европейское сообщество. Помощь оказывается и в преобразовании бывших сельскохозяйственных кооперативов в конкурентоспособные фирмы, что уже приносит свои плоды: многие единоличные фирмы получили значительную прибыль, а в частности, за счёт крупных обрабатываемых площадей.</a:t>
            </a:r>
          </a:p>
          <a:p>
            <a:r>
              <a:rPr lang="ru-RU" sz="1000" dirty="0" smtClean="0"/>
              <a:t>Кроме производства продуктов питания Германии сельское хозяйство выполняет дополнительные задачи, значение которых постоянно возрастает. Это сохранение и защита природных основ жизни, охрана привлекательных ландшафтов для жилых районов, расселения, размещения экономики и проведения отдыха, поставка промышленности аграрных сырьевых материалов.</a:t>
            </a:r>
          </a:p>
          <a:p>
            <a:endParaRPr lang="ru-RU" sz="9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425</Words>
  <Application>Microsoft Office PowerPoint</Application>
  <PresentationFormat>Экран (4:3)</PresentationFormat>
  <Paragraphs>40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Изящная</vt:lpstr>
      <vt:lpstr>Германия</vt:lpstr>
      <vt:lpstr>Германия</vt:lpstr>
      <vt:lpstr>Рельеф Германии</vt:lpstr>
      <vt:lpstr>Реки и озёра</vt:lpstr>
      <vt:lpstr>Климат </vt:lpstr>
      <vt:lpstr>города </vt:lpstr>
      <vt:lpstr>Промышленность</vt:lpstr>
      <vt:lpstr>сЕльское хозяйство (1)</vt:lpstr>
      <vt:lpstr>Сельское хозяйство (2)</vt:lpstr>
      <vt:lpstr>Слайд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Германия</dc:title>
  <dc:creator>Дмитрий</dc:creator>
  <cp:lastModifiedBy>Дмитрий</cp:lastModifiedBy>
  <cp:revision>1</cp:revision>
  <dcterms:created xsi:type="dcterms:W3CDTF">2016-04-16T12:10:28Z</dcterms:created>
  <dcterms:modified xsi:type="dcterms:W3CDTF">2016-04-16T12:29:04Z</dcterms:modified>
</cp:coreProperties>
</file>