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4" d="100"/>
          <a:sy n="74" d="100"/>
        </p:scale>
        <p:origin x="67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10/29/2020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10/29/2020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10/29/2020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0856" y="257578"/>
            <a:ext cx="8689976" cy="2509213"/>
          </a:xfrm>
        </p:spPr>
        <p:txBody>
          <a:bodyPr/>
          <a:lstStyle/>
          <a:p>
            <a:r>
              <a:rPr lang="ru-RU" i="1" dirty="0" smtClean="0"/>
              <a:t>Степени ожогов </a:t>
            </a:r>
            <a:endParaRPr lang="ru-RU" i="1" dirty="0"/>
          </a:p>
        </p:txBody>
      </p:sp>
      <p:sp>
        <p:nvSpPr>
          <p:cNvPr id="3" name="Подзаголовок 2"/>
          <p:cNvSpPr>
            <a:spLocks noGrp="1"/>
          </p:cNvSpPr>
          <p:nvPr>
            <p:ph type="subTitle" idx="1"/>
          </p:nvPr>
        </p:nvSpPr>
        <p:spPr>
          <a:xfrm>
            <a:off x="3914664" y="2946043"/>
            <a:ext cx="4044481" cy="1587321"/>
          </a:xfrm>
        </p:spPr>
        <p:txBody>
          <a:bodyPr/>
          <a:lstStyle/>
          <a:p>
            <a:endParaRPr lang="ru-RU" dirty="0"/>
          </a:p>
        </p:txBody>
      </p:sp>
    </p:spTree>
    <p:extLst>
      <p:ext uri="{BB962C8B-B14F-4D97-AF65-F5344CB8AC3E}">
        <p14:creationId xmlns:p14="http://schemas.microsoft.com/office/powerpoint/2010/main" val="3490214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ycdn.me/i?r=AzEPZsRbOZEKgBhR0XGMT1RkYafj7vmkQ0Z86NuzwfVQY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440" y="1339403"/>
            <a:ext cx="4974163" cy="3930203"/>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759230" y="2447317"/>
            <a:ext cx="6105210" cy="1995894"/>
          </a:xfrm>
        </p:spPr>
        <p:txBody>
          <a:bodyPr>
            <a:normAutofit fontScale="90000"/>
          </a:bodyPr>
          <a:lstStyle/>
          <a:p>
            <a:r>
              <a:rPr lang="ru-RU" b="1" dirty="0"/>
              <a:t>Термический ожог</a:t>
            </a:r>
            <a:r>
              <a:rPr lang="ru-RU" dirty="0"/>
              <a:t> - это ожог, который получен при контакте с жидким, твёрдым или газообразным источником тепла. Таким источником тепла могут быть раскалённые тела, пламя, </a:t>
            </a:r>
            <a:r>
              <a:rPr lang="ru-RU" dirty="0" smtClean="0"/>
              <a:t>пар.</a:t>
            </a:r>
            <a:endParaRPr lang="ru-RU" dirty="0"/>
          </a:p>
        </p:txBody>
      </p:sp>
    </p:spTree>
    <p:extLst>
      <p:ext uri="{BB962C8B-B14F-4D97-AF65-F5344CB8AC3E}">
        <p14:creationId xmlns:p14="http://schemas.microsoft.com/office/powerpoint/2010/main" val="201083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68900">
              <a:srgbClr val="A7B5E1"/>
            </a:gs>
            <a:gs pos="0">
              <a:schemeClr val="bg2">
                <a:tint val="78000"/>
                <a:shade val="100000"/>
                <a:hueMod val="136000"/>
                <a:satMod val="160000"/>
                <a:lumMod val="105000"/>
              </a:schemeClr>
            </a:gs>
            <a:gs pos="74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9381" y="-179973"/>
            <a:ext cx="10364451" cy="1596177"/>
          </a:xfrm>
        </p:spPr>
        <p:txBody>
          <a:bodyPr/>
          <a:lstStyle/>
          <a:p>
            <a:r>
              <a:rPr lang="ru-RU" dirty="0" smtClean="0"/>
              <a:t>1-я степень</a:t>
            </a:r>
            <a:endParaRPr lang="ru-RU" dirty="0"/>
          </a:p>
        </p:txBody>
      </p:sp>
      <p:sp>
        <p:nvSpPr>
          <p:cNvPr id="3" name="Прямоугольник 2"/>
          <p:cNvSpPr/>
          <p:nvPr/>
        </p:nvSpPr>
        <p:spPr>
          <a:xfrm>
            <a:off x="475894" y="1416204"/>
            <a:ext cx="6787167" cy="4832092"/>
          </a:xfrm>
          <a:prstGeom prst="rect">
            <a:avLst/>
          </a:prstGeom>
        </p:spPr>
        <p:txBody>
          <a:bodyPr wrap="square">
            <a:spAutoFit/>
          </a:bodyPr>
          <a:lstStyle/>
          <a:p>
            <a:r>
              <a:rPr lang="ru-RU" sz="2800" dirty="0">
                <a:solidFill>
                  <a:srgbClr val="333333"/>
                </a:solidFill>
                <a:latin typeface="Calibri" panose="020F0502020204030204" pitchFamily="34" charset="0"/>
                <a:cs typeface="Calibri" panose="020F0502020204030204" pitchFamily="34" charset="0"/>
              </a:rPr>
              <a:t>Поражённое место припухает, краснеет. Человека тревожат боль, жжение, особенно остро ощущаемые при прикосновении. </a:t>
            </a:r>
            <a:r>
              <a:rPr lang="ru-RU" sz="2800" dirty="0" smtClean="0">
                <a:solidFill>
                  <a:srgbClr val="333333"/>
                </a:solidFill>
                <a:latin typeface="Calibri" panose="020F0502020204030204" pitchFamily="34" charset="0"/>
                <a:cs typeface="Calibri" panose="020F0502020204030204" pitchFamily="34" charset="0"/>
              </a:rPr>
              <a:t>Перечисленные </a:t>
            </a:r>
            <a:r>
              <a:rPr lang="ru-RU" sz="2800" dirty="0">
                <a:solidFill>
                  <a:srgbClr val="333333"/>
                </a:solidFill>
                <a:latin typeface="Calibri" panose="020F0502020204030204" pitchFamily="34" charset="0"/>
                <a:cs typeface="Calibri" panose="020F0502020204030204" pitchFamily="34" charset="0"/>
              </a:rPr>
              <a:t>симптомы держатся 2, иногда 3 дня, постепенно исчезая. Место ожога ещё некоторое время тревожит пострадавшего, на нём начинает </a:t>
            </a:r>
            <a:r>
              <a:rPr lang="ru-RU" sz="2800" dirty="0" smtClean="0">
                <a:solidFill>
                  <a:srgbClr val="333333"/>
                </a:solidFill>
                <a:latin typeface="Calibri" panose="020F0502020204030204" pitchFamily="34" charset="0"/>
                <a:cs typeface="Calibri" panose="020F0502020204030204" pitchFamily="34" charset="0"/>
              </a:rPr>
              <a:t>сплющиваться </a:t>
            </a:r>
            <a:r>
              <a:rPr lang="ru-RU" sz="2800" dirty="0">
                <a:solidFill>
                  <a:srgbClr val="333333"/>
                </a:solidFill>
                <a:latin typeface="Calibri" panose="020F0502020204030204" pitchFamily="34" charset="0"/>
                <a:cs typeface="Calibri" panose="020F0502020204030204" pitchFamily="34" charset="0"/>
              </a:rPr>
              <a:t>эпидермис. Постепенно (через 3-5 дней) травмированное место выглядит практически здоровым.</a:t>
            </a:r>
            <a:endParaRPr lang="ru-RU" sz="2800" dirty="0">
              <a:latin typeface="Calibri" panose="020F0502020204030204" pitchFamily="34" charset="0"/>
              <a:cs typeface="Calibri" panose="020F0502020204030204" pitchFamily="34" charset="0"/>
            </a:endParaRPr>
          </a:p>
        </p:txBody>
      </p:sp>
      <p:pic>
        <p:nvPicPr>
          <p:cNvPr id="2052" name="Picture 4" descr="https://cdn.thinglink.me/api/image/759457454378450944/1240/10/scaletowid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45" y="1609859"/>
            <a:ext cx="5998587" cy="3758792"/>
          </a:xfrm>
          <a:prstGeom prst="rect">
            <a:avLst/>
          </a:prstGeom>
          <a:noFill/>
          <a:effectLst>
            <a:softEdge rad="698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44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5138" y="-192852"/>
            <a:ext cx="10364451" cy="1596177"/>
          </a:xfrm>
        </p:spPr>
        <p:txBody>
          <a:bodyPr/>
          <a:lstStyle/>
          <a:p>
            <a:r>
              <a:rPr lang="ru-RU" dirty="0" smtClean="0"/>
              <a:t>2-я степень </a:t>
            </a:r>
            <a:endParaRPr lang="ru-RU" dirty="0"/>
          </a:p>
        </p:txBody>
      </p:sp>
      <p:sp>
        <p:nvSpPr>
          <p:cNvPr id="3" name="Прямоугольник 2"/>
          <p:cNvSpPr/>
          <p:nvPr/>
        </p:nvSpPr>
        <p:spPr>
          <a:xfrm>
            <a:off x="875138" y="2326560"/>
            <a:ext cx="6096000" cy="3539430"/>
          </a:xfrm>
          <a:prstGeom prst="rect">
            <a:avLst/>
          </a:prstGeom>
        </p:spPr>
        <p:txBody>
          <a:bodyPr>
            <a:spAutoFit/>
          </a:bodyPr>
          <a:lstStyle/>
          <a:p>
            <a:r>
              <a:rPr lang="ru-RU" sz="3200" dirty="0">
                <a:solidFill>
                  <a:srgbClr val="333333"/>
                </a:solidFill>
                <a:latin typeface="Montserrat"/>
              </a:rPr>
              <a:t> </a:t>
            </a:r>
            <a:r>
              <a:rPr lang="ru-RU" sz="3200" dirty="0">
                <a:solidFill>
                  <a:srgbClr val="333333"/>
                </a:solidFill>
                <a:latin typeface="Calibri" panose="020F0502020204030204" pitchFamily="34" charset="0"/>
                <a:cs typeface="Calibri" panose="020F0502020204030204" pitchFamily="34" charset="0"/>
              </a:rPr>
              <a:t>Такой ожог появляется вследствие продолжительного либо резкого воздействия высокой температуры. Здесь также присутствуют покраснение и отёк тканей, но образуются ещё и пузыри.</a:t>
            </a:r>
            <a:endParaRPr lang="ru-RU" sz="3200" dirty="0">
              <a:latin typeface="Calibri" panose="020F0502020204030204" pitchFamily="34" charset="0"/>
              <a:cs typeface="Calibri" panose="020F0502020204030204" pitchFamily="34" charset="0"/>
            </a:endParaRPr>
          </a:p>
        </p:txBody>
      </p:sp>
      <p:pic>
        <p:nvPicPr>
          <p:cNvPr id="3074" name="Picture 2" descr="https://present5.com/presentation/-42864757_265674294/image-20.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55" t="6679" r="10626" b="20031"/>
          <a:stretch/>
        </p:blipFill>
        <p:spPr bwMode="auto">
          <a:xfrm>
            <a:off x="6531624" y="1545465"/>
            <a:ext cx="5343704" cy="376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06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6654" y="0"/>
            <a:ext cx="10364451" cy="1596177"/>
          </a:xfrm>
        </p:spPr>
        <p:txBody>
          <a:bodyPr/>
          <a:lstStyle/>
          <a:p>
            <a:r>
              <a:rPr lang="ru-RU" dirty="0" smtClean="0"/>
              <a:t>3-я степень </a:t>
            </a:r>
            <a:endParaRPr lang="ru-RU" dirty="0"/>
          </a:p>
        </p:txBody>
      </p:sp>
      <p:sp>
        <p:nvSpPr>
          <p:cNvPr id="3" name="Прямоугольник 2"/>
          <p:cNvSpPr/>
          <p:nvPr/>
        </p:nvSpPr>
        <p:spPr>
          <a:xfrm>
            <a:off x="926654" y="1146219"/>
            <a:ext cx="6529589" cy="5509200"/>
          </a:xfrm>
          <a:prstGeom prst="rect">
            <a:avLst/>
          </a:prstGeom>
        </p:spPr>
        <p:txBody>
          <a:bodyPr wrap="square">
            <a:spAutoFit/>
          </a:bodyPr>
          <a:lstStyle/>
          <a:p>
            <a:r>
              <a:rPr lang="ru-RU" sz="3200" dirty="0">
                <a:solidFill>
                  <a:srgbClr val="333333"/>
                </a:solidFill>
                <a:latin typeface="Calibri" panose="020F0502020204030204" pitchFamily="34" charset="0"/>
                <a:cs typeface="Calibri" panose="020F0502020204030204" pitchFamily="34" charset="0"/>
              </a:rPr>
              <a:t>Он возникает при длительном воздействии высокой температуры. Характеризуется омертвением кожи - некрозом тканей, который может быть сухим или влажным. При действии на ткани пара или кипятка происходит, как правило, влажный некроз. Кожные покровы становятся отёчными, пастозными, приобретают желтоватый оттенок, могут покрыться пузырями.</a:t>
            </a:r>
            <a:endParaRPr lang="ru-RU" sz="3200" dirty="0">
              <a:latin typeface="Calibri" panose="020F0502020204030204" pitchFamily="34" charset="0"/>
              <a:cs typeface="Calibri" panose="020F0502020204030204" pitchFamily="34" charset="0"/>
            </a:endParaRPr>
          </a:p>
        </p:txBody>
      </p:sp>
      <p:pic>
        <p:nvPicPr>
          <p:cNvPr id="4" name="Рисунок 3"/>
          <p:cNvPicPr>
            <a:picLocks noChangeAspect="1"/>
          </p:cNvPicPr>
          <p:nvPr/>
        </p:nvPicPr>
        <p:blipFill rotWithShape="1">
          <a:blip r:embed="rId2"/>
          <a:srcRect l="10918" r="31154"/>
          <a:stretch/>
        </p:blipFill>
        <p:spPr>
          <a:xfrm>
            <a:off x="7456243" y="2239851"/>
            <a:ext cx="4580586" cy="2837885"/>
          </a:xfrm>
          <a:prstGeom prst="rect">
            <a:avLst/>
          </a:prstGeom>
          <a:effectLst>
            <a:softEdge rad="101600"/>
          </a:effectLst>
        </p:spPr>
      </p:pic>
    </p:spTree>
    <p:extLst>
      <p:ext uri="{BB962C8B-B14F-4D97-AF65-F5344CB8AC3E}">
        <p14:creationId xmlns:p14="http://schemas.microsoft.com/office/powerpoint/2010/main" val="206467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5718" y="0"/>
            <a:ext cx="10364451" cy="1596177"/>
          </a:xfrm>
        </p:spPr>
        <p:txBody>
          <a:bodyPr/>
          <a:lstStyle/>
          <a:p>
            <a:r>
              <a:rPr lang="ru-RU" dirty="0" smtClean="0"/>
              <a:t>4-я степень</a:t>
            </a:r>
            <a:endParaRPr lang="ru-RU" dirty="0"/>
          </a:p>
        </p:txBody>
      </p:sp>
      <p:sp>
        <p:nvSpPr>
          <p:cNvPr id="3" name="Прямоугольник 2"/>
          <p:cNvSpPr/>
          <p:nvPr/>
        </p:nvSpPr>
        <p:spPr>
          <a:xfrm>
            <a:off x="682172" y="1889596"/>
            <a:ext cx="6052457" cy="4154984"/>
          </a:xfrm>
          <a:prstGeom prst="rect">
            <a:avLst/>
          </a:prstGeom>
        </p:spPr>
        <p:txBody>
          <a:bodyPr wrap="square">
            <a:spAutoFit/>
          </a:bodyPr>
          <a:lstStyle/>
          <a:p>
            <a:r>
              <a:rPr lang="ru-RU" sz="2400" dirty="0">
                <a:solidFill>
                  <a:srgbClr val="333333"/>
                </a:solidFill>
                <a:latin typeface="Calibri" panose="020F0502020204030204" pitchFamily="34" charset="0"/>
                <a:cs typeface="Calibri" panose="020F0502020204030204" pitchFamily="34" charset="0"/>
              </a:rPr>
              <a:t>Это, без преувеличения, самая страшная степень ожогов. Часто такие ожоги захватывают большую площадь. Омертвляются все слои кожи и даже ткани, находящиеся за её пределами: подкожный жир, сухожилия, мышцы, кости. Несколько обширных волдырей часто сливаются в один огромный; цвет кожи становится тёмно-красным, доходящим до чёрного. Такие повреждения угрожают не только здоровью, но и жизни человека.</a:t>
            </a:r>
            <a:endParaRPr lang="ru-RU" sz="2400" dirty="0">
              <a:latin typeface="Calibri" panose="020F0502020204030204" pitchFamily="34" charset="0"/>
              <a:cs typeface="Calibri" panose="020F0502020204030204" pitchFamily="34" charset="0"/>
            </a:endParaRPr>
          </a:p>
        </p:txBody>
      </p:sp>
      <p:pic>
        <p:nvPicPr>
          <p:cNvPr id="4" name="Рисунок 3"/>
          <p:cNvPicPr>
            <a:picLocks noChangeAspect="1"/>
          </p:cNvPicPr>
          <p:nvPr/>
        </p:nvPicPr>
        <p:blipFill rotWithShape="1">
          <a:blip r:embed="rId2"/>
          <a:srcRect l="18997" t="12531" r="18871" b="13405"/>
          <a:stretch/>
        </p:blipFill>
        <p:spPr>
          <a:xfrm>
            <a:off x="6879771" y="1596177"/>
            <a:ext cx="5007430" cy="3348403"/>
          </a:xfrm>
          <a:prstGeom prst="rect">
            <a:avLst/>
          </a:prstGeom>
          <a:effectLst>
            <a:softEdge rad="177800"/>
          </a:effectLst>
        </p:spPr>
      </p:pic>
    </p:spTree>
    <p:extLst>
      <p:ext uri="{BB962C8B-B14F-4D97-AF65-F5344CB8AC3E}">
        <p14:creationId xmlns:p14="http://schemas.microsoft.com/office/powerpoint/2010/main" val="3304911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543" y="2931885"/>
            <a:ext cx="9419771" cy="1107996"/>
          </a:xfrm>
          <a:prstGeom prst="rect">
            <a:avLst/>
          </a:prstGeom>
          <a:noFill/>
        </p:spPr>
        <p:txBody>
          <a:bodyPr wrap="square" rtlCol="0">
            <a:spAutoFit/>
          </a:bodyPr>
          <a:lstStyle/>
          <a:p>
            <a:r>
              <a:rPr lang="ru-RU" sz="6600" dirty="0" smtClean="0"/>
              <a:t>Спасибо за внимание</a:t>
            </a:r>
            <a:endParaRPr lang="ru-RU" sz="6600" dirty="0"/>
          </a:p>
        </p:txBody>
      </p:sp>
    </p:spTree>
    <p:extLst>
      <p:ext uri="{BB962C8B-B14F-4D97-AF65-F5344CB8AC3E}">
        <p14:creationId xmlns:p14="http://schemas.microsoft.com/office/powerpoint/2010/main" val="37774200"/>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TM04033925[[fn=Капля]]</Template>
  <TotalTime>64</TotalTime>
  <Words>192</Words>
  <Application>Microsoft Office PowerPoint</Application>
  <PresentationFormat>Широкоэкранный</PresentationFormat>
  <Paragraphs>11</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Montserrat</vt:lpstr>
      <vt:lpstr>Tw Cen MT</vt:lpstr>
      <vt:lpstr>Капля</vt:lpstr>
      <vt:lpstr>Степени ожогов </vt:lpstr>
      <vt:lpstr>Термический ожог - это ожог, который получен при контакте с жидким, твёрдым или газообразным источником тепла. Таким источником тепла могут быть раскалённые тела, пламя, пар.</vt:lpstr>
      <vt:lpstr>1-я степень</vt:lpstr>
      <vt:lpstr>2-я степень </vt:lpstr>
      <vt:lpstr>3-я степень </vt:lpstr>
      <vt:lpstr>4-я степень</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Степени ожогов</dc:title>
  <dc:creator>PetrPanasyuk</dc:creator>
  <cp:lastModifiedBy>PetrPanasyuk</cp:lastModifiedBy>
  <cp:revision>7</cp:revision>
  <dcterms:created xsi:type="dcterms:W3CDTF">2020-10-15T13:23:31Z</dcterms:created>
  <dcterms:modified xsi:type="dcterms:W3CDTF">2020-10-29T12:25:54Z</dcterms:modified>
</cp:coreProperties>
</file>