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12/6/2021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12/6/2021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12/6/2021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12/6/2021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12/6/2021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12/6/2021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12/6/2021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12/6/2021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12/6/2021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12/6/2021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12/6/2021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12/6/2021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C14DF7-AFED-4DE8-96CF-F6260DFA02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Харчовий баланс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B2FF0A6-5A07-42F5-9F00-363A1CF47A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89071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50740A-F0D8-4A3E-819F-A73AA216B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Що таке харчовий баланс</a:t>
            </a:r>
            <a:r>
              <a:rPr lang="en-US" dirty="0"/>
              <a:t>?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AF01C2-7028-472A-A747-B45BBE5CE1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36342" y="2052116"/>
            <a:ext cx="5360992" cy="3997828"/>
          </a:xfrm>
        </p:spPr>
        <p:txBody>
          <a:bodyPr>
            <a:normAutofit fontScale="85000" lnSpcReduction="20000"/>
          </a:bodyPr>
          <a:lstStyle/>
          <a:p>
            <a:r>
              <a:rPr lang="ru-RU" b="0" i="0" dirty="0" err="1">
                <a:effectLst/>
                <a:latin typeface="Montserrat" panose="020B0604020202020204" pitchFamily="2" charset="-52"/>
              </a:rPr>
              <a:t>Перебування</a:t>
            </a:r>
            <a:r>
              <a:rPr lang="ru-RU" b="0" i="0" dirty="0">
                <a:effectLst/>
                <a:latin typeface="Montserrat" panose="020B0604020202020204" pitchFamily="2" charset="-52"/>
              </a:rPr>
              <a:t> в </a:t>
            </a:r>
            <a:r>
              <a:rPr lang="ru-RU" b="0" i="0" dirty="0" err="1">
                <a:effectLst/>
                <a:latin typeface="Montserrat" panose="020B0604020202020204" pitchFamily="2" charset="-52"/>
              </a:rPr>
              <a:t>харчовому</a:t>
            </a:r>
            <a:r>
              <a:rPr lang="ru-RU" b="0" i="0" dirty="0">
                <a:effectLst/>
                <a:latin typeface="Montserrat" panose="020B0604020202020204" pitchFamily="2" charset="-52"/>
              </a:rPr>
              <a:t> </a:t>
            </a:r>
            <a:r>
              <a:rPr lang="ru-RU" b="0" i="0" dirty="0" err="1">
                <a:effectLst/>
                <a:latin typeface="Montserrat" panose="020B0604020202020204" pitchFamily="2" charset="-52"/>
              </a:rPr>
              <a:t>балансі</a:t>
            </a:r>
            <a:r>
              <a:rPr lang="ru-RU" b="0" i="0" dirty="0">
                <a:effectLst/>
                <a:latin typeface="Montserrat" panose="020B0604020202020204" pitchFamily="2" charset="-52"/>
              </a:rPr>
              <a:t> </a:t>
            </a:r>
            <a:r>
              <a:rPr lang="ru-RU" b="0" i="0" dirty="0" err="1">
                <a:effectLst/>
                <a:latin typeface="Montserrat" panose="020B0604020202020204" pitchFamily="2" charset="-52"/>
              </a:rPr>
              <a:t>означає</a:t>
            </a:r>
            <a:r>
              <a:rPr lang="ru-RU" b="0" i="0" dirty="0">
                <a:effectLst/>
                <a:latin typeface="Montserrat" panose="020B0604020202020204" pitchFamily="2" charset="-52"/>
              </a:rPr>
              <a:t>, </a:t>
            </a:r>
            <a:r>
              <a:rPr lang="ru-RU" b="0" i="0" dirty="0" err="1">
                <a:effectLst/>
                <a:latin typeface="Montserrat" panose="020B0604020202020204" pitchFamily="2" charset="-52"/>
              </a:rPr>
              <a:t>що</a:t>
            </a:r>
            <a:r>
              <a:rPr lang="ru-RU" b="0" i="0" dirty="0">
                <a:effectLst/>
                <a:latin typeface="Montserrat" panose="020B0604020202020204" pitchFamily="2" charset="-52"/>
              </a:rPr>
              <a:t> </a:t>
            </a:r>
            <a:r>
              <a:rPr lang="ru-RU" b="0" i="0" dirty="0" err="1">
                <a:effectLst/>
                <a:latin typeface="Montserrat" panose="020B0604020202020204" pitchFamily="2" charset="-52"/>
              </a:rPr>
              <a:t>ви</a:t>
            </a:r>
            <a:r>
              <a:rPr lang="ru-RU" b="0" i="0" dirty="0">
                <a:effectLst/>
                <a:latin typeface="Montserrat" panose="020B0604020202020204" pitchFamily="2" charset="-52"/>
              </a:rPr>
              <a:t> </a:t>
            </a:r>
            <a:r>
              <a:rPr lang="ru-RU" b="0" i="0" dirty="0" err="1">
                <a:effectLst/>
                <a:latin typeface="Montserrat" panose="020B0604020202020204" pitchFamily="2" charset="-52"/>
              </a:rPr>
              <a:t>споживаєте</a:t>
            </a:r>
            <a:r>
              <a:rPr lang="ru-RU" b="0" i="0" dirty="0">
                <a:effectLst/>
                <a:latin typeface="Montserrat" panose="020B0604020202020204" pitchFamily="2" charset="-52"/>
              </a:rPr>
              <a:t> </a:t>
            </a:r>
            <a:r>
              <a:rPr lang="ru-RU" b="0" i="0" dirty="0" err="1">
                <a:effectLst/>
                <a:latin typeface="Montserrat" panose="020B0604020202020204" pitchFamily="2" charset="-52"/>
              </a:rPr>
              <a:t>саме</a:t>
            </a:r>
            <a:r>
              <a:rPr lang="ru-RU" b="0" i="0" dirty="0">
                <a:effectLst/>
                <a:latin typeface="Montserrat" panose="020B0604020202020204" pitchFamily="2" charset="-52"/>
              </a:rPr>
              <a:t> </a:t>
            </a:r>
            <a:r>
              <a:rPr lang="ru-RU" b="0" i="0" dirty="0" err="1">
                <a:effectLst/>
                <a:latin typeface="Montserrat" panose="020B0604020202020204" pitchFamily="2" charset="-52"/>
              </a:rPr>
              <a:t>потрібну</a:t>
            </a:r>
            <a:r>
              <a:rPr lang="ru-RU" b="0" i="0" dirty="0">
                <a:effectLst/>
                <a:latin typeface="Montserrat" panose="020B0604020202020204" pitchFamily="2" charset="-52"/>
              </a:rPr>
              <a:t> </a:t>
            </a:r>
            <a:r>
              <a:rPr lang="ru-RU" b="0" i="0" dirty="0" err="1">
                <a:effectLst/>
                <a:latin typeface="Montserrat" panose="020B0604020202020204" pitchFamily="2" charset="-52"/>
              </a:rPr>
              <a:t>кількість</a:t>
            </a:r>
            <a:r>
              <a:rPr lang="ru-RU" b="0" i="0" dirty="0">
                <a:effectLst/>
                <a:latin typeface="Montserrat" panose="020B0604020202020204" pitchFamily="2" charset="-52"/>
              </a:rPr>
              <a:t> </a:t>
            </a:r>
            <a:r>
              <a:rPr lang="ru-RU" b="0" i="0" dirty="0" err="1">
                <a:effectLst/>
                <a:latin typeface="Montserrat" panose="020B0604020202020204" pitchFamily="2" charset="-52"/>
              </a:rPr>
              <a:t>калорій</a:t>
            </a:r>
            <a:r>
              <a:rPr lang="ru-RU" b="0" i="0" dirty="0">
                <a:effectLst/>
                <a:latin typeface="Montserrat" panose="020B0604020202020204" pitchFamily="2" charset="-52"/>
              </a:rPr>
              <a:t>, </a:t>
            </a:r>
            <a:r>
              <a:rPr lang="ru-RU" b="0" i="0" dirty="0" err="1">
                <a:effectLst/>
                <a:latin typeface="Montserrat" panose="020B0604020202020204" pitchFamily="2" charset="-52"/>
              </a:rPr>
              <a:t>макроелементів</a:t>
            </a:r>
            <a:r>
              <a:rPr lang="ru-RU" b="0" i="0" dirty="0">
                <a:effectLst/>
                <a:latin typeface="Montserrat" panose="020B0604020202020204" pitchFamily="2" charset="-52"/>
              </a:rPr>
              <a:t> та </a:t>
            </a:r>
            <a:r>
              <a:rPr lang="ru-RU" b="0" i="0" dirty="0" err="1">
                <a:effectLst/>
                <a:latin typeface="Montserrat" panose="020B0604020202020204" pitchFamily="2" charset="-52"/>
              </a:rPr>
              <a:t>мікроелементів</a:t>
            </a:r>
            <a:r>
              <a:rPr lang="ru-RU" b="0" i="0" dirty="0">
                <a:effectLst/>
                <a:latin typeface="Montserrat" panose="020B0604020202020204" pitchFamily="2" charset="-52"/>
              </a:rPr>
              <a:t> з </a:t>
            </a:r>
            <a:r>
              <a:rPr lang="ru-RU" b="0" i="0" dirty="0" err="1">
                <a:effectLst/>
                <a:latin typeface="Montserrat" panose="020B0604020202020204" pitchFamily="2" charset="-52"/>
              </a:rPr>
              <a:t>вашого</a:t>
            </a:r>
            <a:r>
              <a:rPr lang="ru-RU" b="0" i="0" dirty="0">
                <a:effectLst/>
                <a:latin typeface="Montserrat" panose="020B0604020202020204" pitchFamily="2" charset="-52"/>
              </a:rPr>
              <a:t> </a:t>
            </a:r>
            <a:r>
              <a:rPr lang="ru-RU" b="0" i="0" dirty="0" err="1">
                <a:effectLst/>
                <a:latin typeface="Montserrat" panose="020B0604020202020204" pitchFamily="2" charset="-52"/>
              </a:rPr>
              <a:t>раціону</a:t>
            </a:r>
            <a:r>
              <a:rPr lang="ru-RU" b="0" i="0" dirty="0">
                <a:effectLst/>
                <a:latin typeface="Montserrat" panose="020B0604020202020204" pitchFamily="2" charset="-52"/>
              </a:rPr>
              <a:t>. В оптимальному </a:t>
            </a:r>
            <a:r>
              <a:rPr lang="ru-RU" b="0" i="0" dirty="0" err="1">
                <a:effectLst/>
                <a:latin typeface="Montserrat" panose="020B0604020202020204" pitchFamily="2" charset="-52"/>
              </a:rPr>
              <a:t>харчовому</a:t>
            </a:r>
            <a:r>
              <a:rPr lang="ru-RU" b="0" i="0" dirty="0">
                <a:effectLst/>
                <a:latin typeface="Montserrat" panose="020B0604020202020204" pitchFamily="2" charset="-52"/>
              </a:rPr>
              <a:t> </a:t>
            </a:r>
            <a:r>
              <a:rPr lang="ru-RU" b="0" i="0" dirty="0" err="1">
                <a:effectLst/>
                <a:latin typeface="Montserrat" panose="020B0604020202020204" pitchFamily="2" charset="-52"/>
              </a:rPr>
              <a:t>стані</a:t>
            </a:r>
            <a:r>
              <a:rPr lang="ru-RU" b="0" i="0" dirty="0">
                <a:effectLst/>
                <a:latin typeface="Montserrat" panose="020B0604020202020204" pitchFamily="2" charset="-52"/>
              </a:rPr>
              <a:t> </a:t>
            </a:r>
            <a:r>
              <a:rPr lang="ru-RU" b="0" i="0" dirty="0" err="1">
                <a:effectLst/>
                <a:latin typeface="Montserrat" panose="020B0604020202020204" pitchFamily="2" charset="-52"/>
              </a:rPr>
              <a:t>всі</a:t>
            </a:r>
            <a:r>
              <a:rPr lang="ru-RU" b="0" i="0" dirty="0">
                <a:effectLst/>
                <a:latin typeface="Montserrat" panose="020B0604020202020204" pitchFamily="2" charset="-52"/>
              </a:rPr>
              <a:t> </a:t>
            </a:r>
            <a:r>
              <a:rPr lang="ru-RU" b="0" i="0" dirty="0" err="1">
                <a:effectLst/>
                <a:latin typeface="Montserrat" panose="020B0604020202020204" pitchFamily="2" charset="-52"/>
              </a:rPr>
              <a:t>ваші</a:t>
            </a:r>
            <a:r>
              <a:rPr lang="ru-RU" b="0" i="0" dirty="0">
                <a:effectLst/>
                <a:latin typeface="Montserrat" panose="020B0604020202020204" pitchFamily="2" charset="-52"/>
              </a:rPr>
              <a:t> </a:t>
            </a:r>
            <a:r>
              <a:rPr lang="ru-RU" b="0" i="0" dirty="0" err="1">
                <a:effectLst/>
                <a:latin typeface="Montserrat" panose="020B0604020202020204" pitchFamily="2" charset="-52"/>
              </a:rPr>
              <a:t>харчові</a:t>
            </a:r>
            <a:r>
              <a:rPr lang="ru-RU" b="0" i="0" dirty="0">
                <a:effectLst/>
                <a:latin typeface="Montserrat" panose="020B0604020202020204" pitchFamily="2" charset="-52"/>
              </a:rPr>
              <a:t> потреби </a:t>
            </a:r>
            <a:r>
              <a:rPr lang="ru-RU" b="0" i="0" dirty="0" err="1">
                <a:effectLst/>
                <a:latin typeface="Montserrat" panose="020B0604020202020204" pitchFamily="2" charset="-52"/>
              </a:rPr>
              <a:t>задовольняються</a:t>
            </a:r>
            <a:r>
              <a:rPr lang="ru-RU" b="0" i="0" dirty="0">
                <a:effectLst/>
                <a:latin typeface="Montserrat" panose="020B0604020202020204" pitchFamily="2" charset="-52"/>
              </a:rPr>
              <a:t>, не </a:t>
            </a:r>
            <a:r>
              <a:rPr lang="ru-RU" b="0" i="0" dirty="0" err="1">
                <a:effectLst/>
                <a:latin typeface="Montserrat" panose="020B0604020202020204" pitchFamily="2" charset="-52"/>
              </a:rPr>
              <a:t>перевищуючи</a:t>
            </a:r>
            <a:r>
              <a:rPr lang="ru-RU" b="0" i="0" dirty="0">
                <a:effectLst/>
                <a:latin typeface="Montserrat" panose="020B0604020202020204" pitchFamily="2" charset="-52"/>
              </a:rPr>
              <a:t> ваших </a:t>
            </a:r>
            <a:r>
              <a:rPr lang="ru-RU" b="0" i="0" dirty="0" err="1">
                <a:effectLst/>
                <a:latin typeface="Montserrat" panose="020B0604020202020204" pitchFamily="2" charset="-52"/>
              </a:rPr>
              <a:t>калорій</a:t>
            </a:r>
            <a:r>
              <a:rPr lang="ru-RU" b="0" i="0" dirty="0">
                <a:effectLst/>
                <a:latin typeface="Montserrat" panose="020B0604020202020204" pitchFamily="2" charset="-52"/>
              </a:rPr>
              <a:t>. </a:t>
            </a:r>
            <a:r>
              <a:rPr lang="ru-RU" b="0" i="0" dirty="0" err="1">
                <a:effectLst/>
                <a:latin typeface="Montserrat" panose="020B0604020202020204" pitchFamily="2" charset="-52"/>
              </a:rPr>
              <a:t>Підтримання</a:t>
            </a:r>
            <a:r>
              <a:rPr lang="ru-RU" b="0" i="0" dirty="0">
                <a:effectLst/>
                <a:latin typeface="Montserrat" panose="020B0604020202020204" pitchFamily="2" charset="-52"/>
              </a:rPr>
              <a:t> </a:t>
            </a:r>
            <a:r>
              <a:rPr lang="ru-RU" b="0" i="0" dirty="0" err="1">
                <a:effectLst/>
                <a:latin typeface="Montserrat" panose="020B0604020202020204" pitchFamily="2" charset="-52"/>
              </a:rPr>
              <a:t>стабільної</a:t>
            </a:r>
            <a:r>
              <a:rPr lang="ru-RU" b="0" i="0" dirty="0">
                <a:effectLst/>
                <a:latin typeface="Montserrat" panose="020B0604020202020204" pitchFamily="2" charset="-52"/>
              </a:rPr>
              <a:t> </a:t>
            </a:r>
            <a:r>
              <a:rPr lang="ru-RU" b="0" i="0" dirty="0" err="1">
                <a:effectLst/>
                <a:latin typeface="Montserrat" panose="020B0604020202020204" pitchFamily="2" charset="-52"/>
              </a:rPr>
              <a:t>здорової</a:t>
            </a:r>
            <a:r>
              <a:rPr lang="ru-RU" b="0" i="0" dirty="0">
                <a:effectLst/>
                <a:latin typeface="Montserrat" panose="020B0604020202020204" pitchFamily="2" charset="-52"/>
              </a:rPr>
              <a:t> ваги, </a:t>
            </a:r>
            <a:r>
              <a:rPr lang="ru-RU" b="0" i="0" dirty="0" err="1">
                <a:effectLst/>
                <a:latin typeface="Montserrat" panose="020B0604020202020204" pitchFamily="2" charset="-52"/>
              </a:rPr>
              <a:t>низький</a:t>
            </a:r>
            <a:r>
              <a:rPr lang="ru-RU" b="0" i="0" dirty="0">
                <a:effectLst/>
                <a:latin typeface="Montserrat" panose="020B0604020202020204" pitchFamily="2" charset="-52"/>
              </a:rPr>
              <a:t> </a:t>
            </a:r>
            <a:r>
              <a:rPr lang="ru-RU" b="0" i="0" dirty="0" err="1">
                <a:effectLst/>
                <a:latin typeface="Montserrat" panose="020B0604020202020204" pitchFamily="2" charset="-52"/>
              </a:rPr>
              <a:t>рівень</a:t>
            </a:r>
            <a:r>
              <a:rPr lang="ru-RU" b="0" i="0" dirty="0">
                <a:effectLst/>
                <a:latin typeface="Montserrat" panose="020B0604020202020204" pitchFamily="2" charset="-52"/>
              </a:rPr>
              <a:t> холестерину в </a:t>
            </a:r>
            <a:r>
              <a:rPr lang="ru-RU" b="0" i="0" dirty="0" err="1">
                <a:effectLst/>
                <a:latin typeface="Montserrat" panose="020B0604020202020204" pitchFamily="2" charset="-52"/>
              </a:rPr>
              <a:t>крові</a:t>
            </a:r>
            <a:r>
              <a:rPr lang="ru-RU" b="0" i="0" dirty="0">
                <a:effectLst/>
                <a:latin typeface="Montserrat" panose="020B0604020202020204" pitchFamily="2" charset="-52"/>
              </a:rPr>
              <a:t> та здоровий </a:t>
            </a:r>
            <a:r>
              <a:rPr lang="ru-RU" b="0" i="0" dirty="0" err="1">
                <a:effectLst/>
                <a:latin typeface="Montserrat" panose="020B0604020202020204" pitchFamily="2" charset="-52"/>
              </a:rPr>
              <a:t>рівень</a:t>
            </a:r>
            <a:r>
              <a:rPr lang="ru-RU" b="0" i="0" dirty="0">
                <a:effectLst/>
                <a:latin typeface="Montserrat" panose="020B0604020202020204" pitchFamily="2" charset="-52"/>
              </a:rPr>
              <a:t> </a:t>
            </a:r>
            <a:r>
              <a:rPr lang="ru-RU" b="0" i="0" dirty="0" err="1">
                <a:effectLst/>
                <a:latin typeface="Montserrat" panose="020B0604020202020204" pitchFamily="2" charset="-52"/>
              </a:rPr>
              <a:t>артеріального</a:t>
            </a:r>
            <a:r>
              <a:rPr lang="ru-RU" b="0" i="0" dirty="0">
                <a:effectLst/>
                <a:latin typeface="Montserrat" panose="020B0604020202020204" pitchFamily="2" charset="-52"/>
              </a:rPr>
              <a:t> </a:t>
            </a:r>
            <a:r>
              <a:rPr lang="ru-RU" b="0" i="0" dirty="0" err="1">
                <a:effectLst/>
                <a:latin typeface="Montserrat" panose="020B0604020202020204" pitchFamily="2" charset="-52"/>
              </a:rPr>
              <a:t>тиску</a:t>
            </a:r>
            <a:r>
              <a:rPr lang="ru-RU" b="0" i="0" dirty="0">
                <a:effectLst/>
                <a:latin typeface="Montserrat" panose="020B0604020202020204" pitchFamily="2" charset="-52"/>
              </a:rPr>
              <a:t> - </a:t>
            </a:r>
            <a:r>
              <a:rPr lang="ru-RU" b="0" i="0" dirty="0" err="1">
                <a:effectLst/>
                <a:latin typeface="Montserrat" panose="020B0604020202020204" pitchFamily="2" charset="-52"/>
              </a:rPr>
              <a:t>це</a:t>
            </a:r>
            <a:r>
              <a:rPr lang="ru-RU" b="0" i="0" dirty="0">
                <a:effectLst/>
                <a:latin typeface="Montserrat" panose="020B0604020202020204" pitchFamily="2" charset="-52"/>
              </a:rPr>
              <a:t> </a:t>
            </a:r>
            <a:r>
              <a:rPr lang="ru-RU" b="0" i="0" dirty="0" err="1">
                <a:effectLst/>
                <a:latin typeface="Montserrat" panose="020B0604020202020204" pitchFamily="2" charset="-52"/>
              </a:rPr>
              <a:t>лише</a:t>
            </a:r>
            <a:r>
              <a:rPr lang="ru-RU" b="0" i="0" dirty="0">
                <a:effectLst/>
                <a:latin typeface="Montserrat" panose="020B0604020202020204" pitchFamily="2" charset="-52"/>
              </a:rPr>
              <a:t> </a:t>
            </a:r>
            <a:r>
              <a:rPr lang="ru-RU" b="0" i="0" dirty="0" err="1">
                <a:effectLst/>
                <a:latin typeface="Montserrat" panose="020B0604020202020204" pitchFamily="2" charset="-52"/>
              </a:rPr>
              <a:t>кілька</a:t>
            </a:r>
            <a:r>
              <a:rPr lang="ru-RU" b="0" i="0" dirty="0">
                <a:effectLst/>
                <a:latin typeface="Montserrat" panose="020B0604020202020204" pitchFamily="2" charset="-52"/>
              </a:rPr>
              <a:t> </a:t>
            </a:r>
            <a:r>
              <a:rPr lang="ru-RU" b="0" i="0" dirty="0" err="1">
                <a:effectLst/>
                <a:latin typeface="Montserrat" panose="020B0604020202020204" pitchFamily="2" charset="-52"/>
              </a:rPr>
              <a:t>ознак</a:t>
            </a:r>
            <a:r>
              <a:rPr lang="ru-RU" b="0" i="0" dirty="0">
                <a:effectLst/>
                <a:latin typeface="Montserrat" panose="020B0604020202020204" pitchFamily="2" charset="-52"/>
              </a:rPr>
              <a:t> </a:t>
            </a:r>
            <a:r>
              <a:rPr lang="ru-RU" b="0" i="0" dirty="0" err="1">
                <a:effectLst/>
                <a:latin typeface="Montserrat" panose="020B0604020202020204" pitchFamily="2" charset="-52"/>
              </a:rPr>
              <a:t>збалансованості</a:t>
            </a:r>
            <a:r>
              <a:rPr lang="ru-RU" b="0" i="0" dirty="0">
                <a:effectLst/>
                <a:latin typeface="Montserrat" panose="020B0604020202020204" pitchFamily="2" charset="-52"/>
              </a:rPr>
              <a:t> у </a:t>
            </a:r>
            <a:r>
              <a:rPr lang="ru-RU" b="0" i="0" dirty="0" err="1">
                <a:effectLst/>
                <a:latin typeface="Montserrat" panose="020B0604020202020204" pitchFamily="2" charset="-52"/>
              </a:rPr>
              <a:t>харчуванні</a:t>
            </a:r>
            <a:r>
              <a:rPr lang="ru-RU" b="0" i="0" dirty="0">
                <a:effectLst/>
                <a:latin typeface="Montserrat" panose="020B0604020202020204" pitchFamily="2" charset="-52"/>
              </a:rPr>
              <a:t>. </a:t>
            </a:r>
            <a:r>
              <a:rPr lang="ru-RU" b="0" i="0" dirty="0" err="1">
                <a:effectLst/>
                <a:latin typeface="Montserrat" panose="020B0604020202020204" pitchFamily="2" charset="-52"/>
              </a:rPr>
              <a:t>Якщо</a:t>
            </a:r>
            <a:r>
              <a:rPr lang="ru-RU" b="0" i="0" dirty="0">
                <a:effectLst/>
                <a:latin typeface="Montserrat" panose="020B0604020202020204" pitchFamily="2" charset="-52"/>
              </a:rPr>
              <a:t> </a:t>
            </a:r>
            <a:r>
              <a:rPr lang="ru-RU" b="0" i="0" dirty="0" err="1">
                <a:effectLst/>
                <a:latin typeface="Montserrat" panose="020B0604020202020204" pitchFamily="2" charset="-52"/>
              </a:rPr>
              <a:t>ви</a:t>
            </a:r>
            <a:r>
              <a:rPr lang="ru-RU" b="0" i="0" dirty="0">
                <a:effectLst/>
                <a:latin typeface="Montserrat" panose="020B0604020202020204" pitchFamily="2" charset="-52"/>
              </a:rPr>
              <a:t> </a:t>
            </a:r>
            <a:r>
              <a:rPr lang="ru-RU" b="0" i="0" dirty="0" err="1">
                <a:effectLst/>
                <a:latin typeface="Montserrat" panose="020B0604020202020204" pitchFamily="2" charset="-52"/>
              </a:rPr>
              <a:t>помітите</a:t>
            </a:r>
            <a:r>
              <a:rPr lang="ru-RU" b="0" i="0" dirty="0">
                <a:effectLst/>
                <a:latin typeface="Montserrat" panose="020B0604020202020204" pitchFamily="2" charset="-52"/>
              </a:rPr>
              <a:t> </a:t>
            </a:r>
            <a:r>
              <a:rPr lang="ru-RU" b="0" i="0" dirty="0" err="1">
                <a:effectLst/>
                <a:latin typeface="Montserrat" panose="020B0604020202020204" pitchFamily="2" charset="-52"/>
              </a:rPr>
              <a:t>різкий</a:t>
            </a:r>
            <a:r>
              <a:rPr lang="ru-RU" b="0" i="0" dirty="0">
                <a:effectLst/>
                <a:latin typeface="Montserrat" panose="020B0604020202020204" pitchFamily="2" charset="-52"/>
              </a:rPr>
              <a:t> </a:t>
            </a:r>
            <a:r>
              <a:rPr lang="ru-RU" b="0" i="0" dirty="0" err="1">
                <a:effectLst/>
                <a:latin typeface="Montserrat" panose="020B0604020202020204" pitchFamily="2" charset="-52"/>
              </a:rPr>
              <a:t>набір</a:t>
            </a:r>
            <a:r>
              <a:rPr lang="ru-RU" b="0" i="0" dirty="0">
                <a:effectLst/>
                <a:latin typeface="Montserrat" panose="020B0604020202020204" pitchFamily="2" charset="-52"/>
              </a:rPr>
              <a:t> ваги </a:t>
            </a:r>
            <a:r>
              <a:rPr lang="ru-RU" b="0" i="0" dirty="0" err="1">
                <a:effectLst/>
                <a:latin typeface="Montserrat" panose="020B0604020202020204" pitchFamily="2" charset="-52"/>
              </a:rPr>
              <a:t>або</a:t>
            </a:r>
            <a:r>
              <a:rPr lang="ru-RU" b="0" i="0" dirty="0">
                <a:effectLst/>
                <a:latin typeface="Montserrat" panose="020B0604020202020204" pitchFamily="2" charset="-52"/>
              </a:rPr>
              <a:t> </a:t>
            </a:r>
            <a:r>
              <a:rPr lang="ru-RU" b="0" i="0" dirty="0" err="1">
                <a:effectLst/>
                <a:latin typeface="Montserrat" panose="020B0604020202020204" pitchFamily="2" charset="-52"/>
              </a:rPr>
              <a:t>нестачу</a:t>
            </a:r>
            <a:r>
              <a:rPr lang="ru-RU" b="0" i="0" dirty="0">
                <a:effectLst/>
                <a:latin typeface="Montserrat" panose="020B0604020202020204" pitchFamily="2" charset="-52"/>
              </a:rPr>
              <a:t> </a:t>
            </a:r>
            <a:r>
              <a:rPr lang="ru-RU" b="0" i="0" dirty="0" err="1">
                <a:effectLst/>
                <a:latin typeface="Montserrat" panose="020B0604020202020204" pitchFamily="2" charset="-52"/>
              </a:rPr>
              <a:t>енергії</a:t>
            </a:r>
            <a:r>
              <a:rPr lang="ru-RU" b="0" i="0" dirty="0">
                <a:effectLst/>
                <a:latin typeface="Montserrat" panose="020B0604020202020204" pitchFamily="2" charset="-52"/>
              </a:rPr>
              <a:t>, </a:t>
            </a:r>
            <a:r>
              <a:rPr lang="ru-RU" b="0" i="0" dirty="0" err="1">
                <a:effectLst/>
                <a:latin typeface="Montserrat" panose="020B0604020202020204" pitchFamily="2" charset="-52"/>
              </a:rPr>
              <a:t>можливо</a:t>
            </a:r>
            <a:r>
              <a:rPr lang="ru-RU" b="0" i="0" dirty="0">
                <a:effectLst/>
                <a:latin typeface="Montserrat" panose="020B0604020202020204" pitchFamily="2" charset="-52"/>
              </a:rPr>
              <a:t>, вам пора </a:t>
            </a:r>
            <a:r>
              <a:rPr lang="ru-RU" b="0" i="0" dirty="0" err="1">
                <a:effectLst/>
                <a:latin typeface="Montserrat" panose="020B0604020202020204" pitchFamily="2" charset="-52"/>
              </a:rPr>
              <a:t>скорегувати</a:t>
            </a:r>
            <a:r>
              <a:rPr lang="ru-RU" b="0" i="0" dirty="0">
                <a:effectLst/>
                <a:latin typeface="Montserrat" panose="020B0604020202020204" pitchFamily="2" charset="-52"/>
              </a:rPr>
              <a:t> </a:t>
            </a:r>
            <a:r>
              <a:rPr lang="ru-RU" b="0" i="0" dirty="0" err="1">
                <a:effectLst/>
                <a:latin typeface="Montserrat" panose="020B0604020202020204" pitchFamily="2" charset="-52"/>
              </a:rPr>
              <a:t>свій</a:t>
            </a:r>
            <a:r>
              <a:rPr lang="ru-RU" b="0" i="0" dirty="0">
                <a:effectLst/>
                <a:latin typeface="Montserrat" panose="020B0604020202020204" pitchFamily="2" charset="-52"/>
              </a:rPr>
              <a:t> </a:t>
            </a:r>
            <a:r>
              <a:rPr lang="ru-RU" b="0" i="0" dirty="0" err="1">
                <a:effectLst/>
                <a:latin typeface="Montserrat" panose="020B0604020202020204" pitchFamily="2" charset="-52"/>
              </a:rPr>
              <a:t>раціон</a:t>
            </a:r>
            <a:r>
              <a:rPr lang="ru-RU" b="0" i="0" dirty="0">
                <a:effectLst/>
                <a:latin typeface="Montserrat" panose="020B0604020202020204" pitchFamily="2" charset="-52"/>
              </a:rPr>
              <a:t>.</a:t>
            </a:r>
            <a:endParaRPr lang="ru-RU" dirty="0"/>
          </a:p>
        </p:txBody>
      </p:sp>
      <p:pic>
        <p:nvPicPr>
          <p:cNvPr id="1026" name="Picture 2" descr="харчування">
            <a:extLst>
              <a:ext uri="{FF2B5EF4-FFF2-40B4-BE49-F238E27FC236}">
                <a16:creationId xmlns:a16="http://schemas.microsoft.com/office/drawing/2014/main" id="{CFF4F3C7-1164-4448-A657-26301345456B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1116" y="2278139"/>
            <a:ext cx="3923930" cy="2906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7906976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13BAC7-F7A0-43C1-B637-62129BB68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Метаболізм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D3138D-50CC-42BE-8663-B68707F672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58283" y="2052116"/>
            <a:ext cx="5139051" cy="3997828"/>
          </a:xfrm>
        </p:spPr>
        <p:txBody>
          <a:bodyPr>
            <a:normAutofit/>
          </a:bodyPr>
          <a:lstStyle/>
          <a:p>
            <a:r>
              <a:rPr lang="uk-UA" dirty="0"/>
              <a:t>Це обмін речовинами, або засвоєння їх в організмі.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Частина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споживаних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калорій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підтримує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рівень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основного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метаболізму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або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</a:t>
            </a:r>
            <a:r>
              <a:rPr lang="en-US" b="0" i="0" dirty="0">
                <a:effectLst/>
                <a:latin typeface="Montserrat" panose="00000500000000000000" pitchFamily="2" charset="-52"/>
              </a:rPr>
              <a:t>BMR.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Ці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калорії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необхідні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для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основних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функцій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організму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, таких як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дихання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,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травлення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та робота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центральної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нервової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системи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.</a:t>
            </a:r>
            <a:endParaRPr lang="ru-RU" dirty="0"/>
          </a:p>
        </p:txBody>
      </p:sp>
      <p:pic>
        <p:nvPicPr>
          <p:cNvPr id="2050" name="Picture 2" descr="ХАРЧУВАННЯ Й ІМУННА СИСТЕМА: ЩО ПОТРІБНО ЗНАТИ – Комунальний заклад  &quot;Першотравенська центральна міська лікарня&quot;">
            <a:extLst>
              <a:ext uri="{FF2B5EF4-FFF2-40B4-BE49-F238E27FC236}">
                <a16:creationId xmlns:a16="http://schemas.microsoft.com/office/drawing/2014/main" id="{EDD56456-604F-4668-95BF-0C740C83BD12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6527" y="1653867"/>
            <a:ext cx="2895600" cy="1581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Всесвітній день здорового харчування | Національний екологічний центр  України">
            <a:extLst>
              <a:ext uri="{FF2B5EF4-FFF2-40B4-BE49-F238E27FC236}">
                <a16:creationId xmlns:a16="http://schemas.microsoft.com/office/drawing/2014/main" id="{87AB3779-C07C-4C0D-BA41-FE2EBD6419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3913" y="3800336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7519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F8FD08-2527-4588-B819-C6DFFE98E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Збалансоване харчування і вага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2966D6-1A6B-4AF3-823C-9C6FD5DF64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05373" y="2052116"/>
            <a:ext cx="7950983" cy="3997828"/>
          </a:xfrm>
        </p:spPr>
        <p:txBody>
          <a:bodyPr/>
          <a:lstStyle/>
          <a:p>
            <a:r>
              <a:rPr lang="uk-UA" dirty="0"/>
              <a:t>Засвоєння калорій допомагає набирати нам вагу. У кожної людини швидкість метаболізму різна, тож вага відповідно буде різна. Чим більше наш організм засвоїв калорій, тим більша у нас вага</a:t>
            </a: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2CC21A5-75D1-48D3-BDCA-BA9E5B98158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719741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D98048-9028-4545-A8AB-C370162BA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Мікроелементи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AE29609-CD22-4267-8485-6F825CA1C8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8207628" cy="3997828"/>
          </a:xfrm>
        </p:spPr>
        <p:txBody>
          <a:bodyPr>
            <a:normAutofit fontScale="85000" lnSpcReduction="20000"/>
          </a:bodyPr>
          <a:lstStyle/>
          <a:p>
            <a:r>
              <a:rPr lang="ru-RU" b="0" i="0" dirty="0" err="1">
                <a:effectLst/>
                <a:latin typeface="Montserrat" panose="00000500000000000000" pitchFamily="2" charset="-52"/>
              </a:rPr>
              <a:t>Ще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однією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складовою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оптимального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харчового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балансу є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отримання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достатньої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кількості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мікроелементів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.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Ці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типи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поживних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речовин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,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які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є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вітамінами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та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мінералами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,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необхідні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для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функцій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організму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, але не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забезпечують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калорій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. Для того,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щоб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ви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отримували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всі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необхідні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мікроелементи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,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ви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повинні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споживати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різноманітні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продукти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з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усіх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груп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продуктів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щодня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.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Випивши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склянку нежирного молока, перше,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що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вранці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забезпечує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велику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частину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ваших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щоденних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потреб у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кальції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. На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обід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куряча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грудка на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грилі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над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грядкою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із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зеленою салатом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пропонує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кілька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основних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мікроелементів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,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включаючи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залізо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,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вітамін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С та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вітаміни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групи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В.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Намагайтеся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включати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в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кожну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їжу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трохи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молочних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продуктів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,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м’яса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,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овочів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,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фруктів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та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цільнозернових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продуктів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.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Розділіть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групи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продуктів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і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прийміть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порцію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фруктів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як закуску в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середині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ранку,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замість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того,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щоб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їсти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їх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разом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зі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 </a:t>
            </a:r>
            <a:r>
              <a:rPr lang="ru-RU" b="0" i="0" dirty="0" err="1">
                <a:effectLst/>
                <a:latin typeface="Montserrat" panose="00000500000000000000" pitchFamily="2" charset="-52"/>
              </a:rPr>
              <a:t>сніданком</a:t>
            </a:r>
            <a:r>
              <a:rPr lang="ru-RU" b="0" i="0" dirty="0">
                <a:effectLst/>
                <a:latin typeface="Montserrat" panose="00000500000000000000" pitchFamily="2" charset="-52"/>
              </a:rPr>
              <a:t>.</a:t>
            </a: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248AA74-167B-49F7-B7B0-A8A30337590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93024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F18B4D-51B0-47D3-8327-B347AA2DF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5546" y="2890385"/>
            <a:ext cx="5566299" cy="1077229"/>
          </a:xfrm>
        </p:spPr>
        <p:txBody>
          <a:bodyPr/>
          <a:lstStyle/>
          <a:p>
            <a:r>
              <a:rPr lang="uk-UA" dirty="0"/>
              <a:t>Дякую за увагу!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5665323"/>
      </p:ext>
    </p:extLst>
  </p:cSld>
  <p:clrMapOvr>
    <a:masterClrMapping/>
  </p:clrMapOvr>
  <p:transition spd="slow">
    <p:cover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эдисон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{798BEDAA-6A2C-4945-A386-9628A6B4F503}tf16401375</Template>
  <TotalTime>12</TotalTime>
  <Words>305</Words>
  <Application>Microsoft Office PowerPoint</Application>
  <PresentationFormat>Широкоэкранный</PresentationFormat>
  <Paragraphs>10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Montserrat</vt:lpstr>
      <vt:lpstr>MS Shell Dlg 2</vt:lpstr>
      <vt:lpstr>Wingdings</vt:lpstr>
      <vt:lpstr>Wingdings 3</vt:lpstr>
      <vt:lpstr>Мэдисон</vt:lpstr>
      <vt:lpstr>Харчовий баланс</vt:lpstr>
      <vt:lpstr>Що таке харчовий баланс?</vt:lpstr>
      <vt:lpstr>Метаболізм</vt:lpstr>
      <vt:lpstr>Збалансоване харчування і вага</vt:lpstr>
      <vt:lpstr>Мікроелементи</vt:lpstr>
      <vt:lpstr>Дякую за увагу!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Харчовий баланс</dc:title>
  <dc:creator>HP</dc:creator>
  <cp:lastModifiedBy>HP</cp:lastModifiedBy>
  <cp:revision>1</cp:revision>
  <dcterms:created xsi:type="dcterms:W3CDTF">2021-12-06T20:39:08Z</dcterms:created>
  <dcterms:modified xsi:type="dcterms:W3CDTF">2021-12-06T20:51:22Z</dcterms:modified>
</cp:coreProperties>
</file>