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82" r:id="rId23"/>
    <p:sldId id="284" r:id="rId24"/>
    <p:sldId id="283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121DEDE-2E8F-4197-97D1-43B54FA7CA4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A2CAA0-6080-4375-9ED7-091EBC67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548680"/>
            <a:ext cx="9756576" cy="3744416"/>
          </a:xfrm>
        </p:spPr>
        <p:txBody>
          <a:bodyPr anchor="ctr">
            <a:noAutofit/>
          </a:bodyPr>
          <a:lstStyle/>
          <a:p>
            <a:r>
              <a:rPr lang="vi-VN" sz="13800" b="1" dirty="0" smtClean="0"/>
              <a:t>Оренбу́рг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445224"/>
            <a:ext cx="3022352" cy="1248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 проекта Павлов 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митрий\Desktop\113px-Башня_с_курантами_на_здании_гауптвахты_(Оренбург)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3728" cy="3364136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305px-Гимназия_мужская_(Оренбург)._Вид_с_перекрестка_улиц_Советская_и_Правды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3873500" cy="2286000"/>
          </a:xfrm>
          <a:prstGeom prst="rect">
            <a:avLst/>
          </a:prstGeom>
          <a:noFill/>
        </p:spPr>
      </p:pic>
      <p:pic>
        <p:nvPicPr>
          <p:cNvPr id="5125" name="Picture 5" descr="C:\Users\Дмитрий\Desktop\225px-Бывшее_здание_Общества_взаимного_страхования_(Оренбург,_советская_улица,_6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2857500" cy="2286000"/>
          </a:xfrm>
          <a:prstGeom prst="rect">
            <a:avLst/>
          </a:prstGeom>
          <a:noFill/>
        </p:spPr>
      </p:pic>
      <p:pic>
        <p:nvPicPr>
          <p:cNvPr id="5126" name="Picture 6" descr="C:\Users\Дмитрий\Desktop\222px-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348880"/>
            <a:ext cx="2819400" cy="2286000"/>
          </a:xfrm>
          <a:prstGeom prst="rect">
            <a:avLst/>
          </a:prstGeom>
          <a:noFill/>
        </p:spPr>
      </p:pic>
      <p:pic>
        <p:nvPicPr>
          <p:cNvPr id="5127" name="Picture 7" descr="C:\Users\Дмитрий\Desktop\240px-Штаб_инженерный_и_генеральный._Конюшни_(Оренбург,_Пролетарская_улица,_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348880"/>
            <a:ext cx="3048000" cy="2286000"/>
          </a:xfrm>
          <a:prstGeom prst="rect">
            <a:avLst/>
          </a:prstGeom>
          <a:noFill/>
        </p:spPr>
      </p:pic>
      <p:pic>
        <p:nvPicPr>
          <p:cNvPr id="5128" name="Picture 8" descr="C:\Users\Дмитрий\Desktop\270px-Дом_городской_усадьбы_Савиновой_Л.В._в_Оренбур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0"/>
            <a:ext cx="3199284" cy="2132856"/>
          </a:xfrm>
          <a:prstGeom prst="rect">
            <a:avLst/>
          </a:prstGeom>
          <a:noFill/>
        </p:spPr>
      </p:pic>
      <p:pic>
        <p:nvPicPr>
          <p:cNvPr id="5129" name="Picture 9" descr="C:\Users\Дмитрий\Desktop\270px--Дом_городской_усадьбы-_Оренбург,_переулок_Бухарский._IMG_6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572000"/>
            <a:ext cx="3429000" cy="2286000"/>
          </a:xfrm>
          <a:prstGeom prst="rect">
            <a:avLst/>
          </a:prstGeom>
          <a:noFill/>
        </p:spPr>
      </p:pic>
      <p:pic>
        <p:nvPicPr>
          <p:cNvPr id="5130" name="Picture 10" descr="C:\Users\Дмитрий\Desktop\270px-Службы_холодные_в_Оренбур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725144"/>
            <a:ext cx="2808312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Транспорт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Оренбург — крупный железнодорожный узел, где пересекаются линии, следующие на Самару, Орск, Уральск, </a:t>
            </a:r>
            <a:r>
              <a:rPr lang="ru-RU" dirty="0" err="1" smtClean="0"/>
              <a:t>Актобе</a:t>
            </a:r>
            <a:r>
              <a:rPr lang="ru-RU" dirty="0" smtClean="0"/>
              <a:t>, Уфу[8].</a:t>
            </a:r>
          </a:p>
          <a:p>
            <a:r>
              <a:rPr lang="ru-RU" dirty="0" smtClean="0"/>
              <a:t>Железнодорожные станции, относящиеся к Оренбургскому узлу, входят в состав Южно-Уральской железной дороги.</a:t>
            </a:r>
          </a:p>
          <a:p>
            <a:r>
              <a:rPr lang="ru-RU" dirty="0" smtClean="0"/>
              <a:t>Промышленность региона получила большой толчок после проведения </a:t>
            </a:r>
            <a:r>
              <a:rPr lang="ru-RU" dirty="0" err="1" smtClean="0"/>
              <a:t>Самаро-Златоустовской</a:t>
            </a:r>
            <a:r>
              <a:rPr lang="ru-RU" dirty="0" smtClean="0"/>
              <a:t> железной дороги (1876) и железной дороги Оренбург — Ташкент (1905)[8].</a:t>
            </a:r>
          </a:p>
          <a:p>
            <a:r>
              <a:rPr lang="ru-RU" dirty="0" smtClean="0"/>
              <a:t>В пойме реки Урал с 1953 года действует Оренбургская детская железная дорога[68], представляющая собой узкоколейную железную дорогу колеи 750 мм и длиной 6 км. Вторая узкоколейная железная дорога находится в северной части города и принадлежит Оренбургскому шпалопропиточному заводу, её длина около 3 километров[69].</a:t>
            </a:r>
          </a:p>
          <a:p>
            <a:r>
              <a:rPr lang="ru-RU" dirty="0" smtClean="0"/>
              <a:t>В январе 2007 года после длительной реконструкции открылось обновлённое здание железнодорожного вокзала площадью 4100 м². Стоимость реконструкции составила 350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ru-RU" dirty="0" smtClean="0"/>
              <a:t>[70].</a:t>
            </a:r>
            <a:br>
              <a:rPr lang="ru-RU" dirty="0" smtClean="0"/>
            </a:br>
            <a:r>
              <a:rPr lang="ru-RU" dirty="0" smtClean="0"/>
              <a:t>Через город проходит федеральная автодорога Р239 Казань — Оренбург — Акбулак — граница с Республикой Казахстан, имеется подход к Оренбургу федеральной дороги М-5 «Урал».</a:t>
            </a:r>
            <a:br>
              <a:rPr lang="ru-RU" dirty="0" smtClean="0"/>
            </a:br>
            <a:r>
              <a:rPr lang="ru-RU" dirty="0" smtClean="0"/>
              <a:t>В Оренбурге расположены два аэродрома: военный </a:t>
            </a:r>
            <a:r>
              <a:rPr lang="ru-RU" dirty="0" err="1" smtClean="0"/>
              <a:t>Оренбург-Южный</a:t>
            </a:r>
            <a:r>
              <a:rPr lang="ru-RU" dirty="0" smtClean="0"/>
              <a:t>, и гражданский аэропорт Центральный имени Гагарина. Аэропорт является портом приписки авиакомпаний «Оренбургские авиалинии (</a:t>
            </a:r>
            <a:r>
              <a:rPr lang="ru-RU" dirty="0" err="1" smtClean="0"/>
              <a:t>Оренэйр</a:t>
            </a:r>
            <a:r>
              <a:rPr lang="ru-RU" dirty="0" smtClean="0"/>
              <a:t>)» и «Оренбуржье». Имя Гагарина присвоено аэропорту 21 июля 2011 года в связи с 50-летием со дня первого в мире полёта человека в космос.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9040"/>
          </a:xfrm>
        </p:spPr>
        <p:txBody>
          <a:bodyPr>
            <a:normAutofit/>
          </a:bodyPr>
          <a:lstStyle/>
          <a:p>
            <a:r>
              <a:rPr lang="ru-RU" sz="23900" dirty="0" smtClean="0"/>
              <a:t>Гай</a:t>
            </a:r>
            <a:endParaRPr lang="ru-RU" sz="23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941168"/>
            <a:ext cx="3923928" cy="19168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r>
              <a:rPr lang="ru-RU" b="1" dirty="0" smtClean="0"/>
              <a:t>Гай</a:t>
            </a:r>
            <a:r>
              <a:rPr lang="ru-RU" dirty="0" smtClean="0"/>
              <a:t> — город в России, административный центр </a:t>
            </a:r>
            <a:r>
              <a:rPr lang="ru-RU" dirty="0" err="1" smtClean="0"/>
              <a:t>Гайского</a:t>
            </a:r>
            <a:r>
              <a:rPr lang="ru-RU" dirty="0" smtClean="0"/>
              <a:t> городского округа Оренбургской области.</a:t>
            </a:r>
          </a:p>
          <a:p>
            <a:r>
              <a:rPr lang="ru-RU" dirty="0" smtClean="0"/>
              <a:t>Население — 35 648 чел. (2016).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ru-RU" dirty="0" smtClean="0"/>
              <a:t>Расположен на Южном Урале, в 26 км к югу от </a:t>
            </a:r>
            <a:r>
              <a:rPr lang="ru-RU" dirty="0" err="1" smtClean="0"/>
              <a:t>Ириклинского</a:t>
            </a:r>
            <a:r>
              <a:rPr lang="ru-RU" dirty="0" smtClean="0"/>
              <a:t> водохранилища, в 246 км к востоку от Оренбурга (по прямой).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Основан 9 мая 1959 года как посёлок строителей горно-обогатительного комбината при месторождении </a:t>
            </a:r>
            <a:r>
              <a:rPr lang="ru-RU" dirty="0" err="1" smtClean="0"/>
              <a:t>медно-колчедановых</a:t>
            </a:r>
            <a:r>
              <a:rPr lang="ru-RU" dirty="0" smtClean="0"/>
              <a:t> руд. Посёлок городского типа с 1965. Город с 1979 года.</a:t>
            </a:r>
          </a:p>
          <a:p>
            <a:r>
              <a:rPr lang="ru-RU" dirty="0" smtClean="0"/>
              <a:t>История города Гая и </a:t>
            </a:r>
            <a:r>
              <a:rPr lang="ru-RU" dirty="0" err="1" smtClean="0"/>
              <a:t>Гайского</a:t>
            </a:r>
            <a:r>
              <a:rPr lang="ru-RU" dirty="0" smtClean="0"/>
              <a:t> горно-обогатительного комбината началась в 1932 году с изыскательских работ, которые были начаты по инициативе старейшего в Оренбургской области геолога Иосифа Леонтьевича </a:t>
            </a:r>
            <a:r>
              <a:rPr lang="ru-RU" dirty="0" err="1" smtClean="0"/>
              <a:t>Рудницкого</a:t>
            </a:r>
            <a:r>
              <a:rPr lang="ru-RU" dirty="0" smtClean="0"/>
              <a:t>. Война прервала эти работы, они возобновились лишь после её окончания, и в 1950 году в одной из скважин была обнаружена медная руда.</a:t>
            </a:r>
          </a:p>
          <a:p>
            <a:r>
              <a:rPr lang="ru-RU" dirty="0" smtClean="0"/>
              <a:t>В марте 1959 года Постановлением Совета Министров РСФСР и Оренбургского совнархоза была утверждена дирекция строящегося комбината, генеральным подрядчиком назначен трест «</a:t>
            </a:r>
            <a:r>
              <a:rPr lang="ru-RU" dirty="0" err="1" smtClean="0"/>
              <a:t>Южуралтяжстрой</a:t>
            </a:r>
            <a:r>
              <a:rPr lang="ru-RU" dirty="0" smtClean="0"/>
              <a:t>». Центральный Комитет ВЛКСМ объявил строительство комбината и горняцкого поселка Всесоюзной ударной стройкой.</a:t>
            </a:r>
          </a:p>
          <a:p>
            <a:r>
              <a:rPr lang="ru-RU" dirty="0" smtClean="0"/>
              <a:t>9 мая 1959 года в Гае состоялся митинг, посвященный поднятию флага новой стройки, это день и стал днем рождения города. В первый год строительства уже были выданы 5 тысяч тонн </a:t>
            </a:r>
            <a:r>
              <a:rPr lang="ru-RU" dirty="0" err="1" smtClean="0"/>
              <a:t>гайской</a:t>
            </a:r>
            <a:r>
              <a:rPr lang="ru-RU" dirty="0" smtClean="0"/>
              <a:t> руды и построены многие важные объекты, в том числе и социальные — школа, баня, жилые дома.</a:t>
            </a:r>
          </a:p>
          <a:p>
            <a:r>
              <a:rPr lang="ru-RU" dirty="0" smtClean="0"/>
              <a:t>В 1979 году Гай получил статус города областного подчинения, в Реестре городов Российской Федерации он зарегистрирован под № 1000. В 1999 году был утверждён герб города[4].</a:t>
            </a:r>
          </a:p>
          <a:p>
            <a:r>
              <a:rPr lang="ru-RU" dirty="0" smtClean="0"/>
              <a:t>Название города происходит от народного наименования березовой рощи, обрамляющей целебный источник в 6 км от города (гай по-украински — лес, роща), где с 1934 г. существует санаторий (курорт) «Гай», использующий минеральную воду и природную грязь небольшого озера.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митрий\Desktop\10a5ab2db37feedfdeaab192ead4ac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40393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Расподожение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митрий\Desktop\m53413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774836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Климат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/>
          <a:lstStyle/>
          <a:p>
            <a:r>
              <a:rPr lang="ru-RU" dirty="0" smtClean="0"/>
              <a:t>Гай находится в области континентального климата с холодной зимой и жарким летом. Средняя температура января −17 °С, июля +21 °С. Осадков свыше 300 мм в год.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87" y="1484784"/>
            <a:ext cx="922039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Географическое положение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Город расположен на реке Урал (Яик), близ впадения в неё реки Сакмары. Оренбург находится в 1475 км к юго-востоку от Москвы.</a:t>
            </a:r>
          </a:p>
          <a:p>
            <a:r>
              <a:rPr lang="ru-RU" dirty="0" smtClean="0"/>
              <a:t>Пешеходный мост через реку Урал</a:t>
            </a:r>
          </a:p>
          <a:p>
            <a:r>
              <a:rPr lang="ru-RU" dirty="0" smtClean="0"/>
              <a:t>Оренбург располагается не полностью в Европе. На пешеходном мосту через реку Урал стоит символический исторический знак границы между Европой и Азией. Однако эта граница не признаётся Международным географическим союзом с 1959 года, когда было принято мнение советских учёных о проведении границы Европы и Азии по Уральским горам, </a:t>
            </a:r>
            <a:r>
              <a:rPr lang="ru-RU" dirty="0" err="1" smtClean="0"/>
              <a:t>Мугоджарам</a:t>
            </a:r>
            <a:r>
              <a:rPr lang="ru-RU" dirty="0" smtClean="0"/>
              <a:t> и реке Эмбе. Согласно этому определению, река Урал является естественной водной границей между Азией и Европой только в верхнем её течении на территории России. Далее географически граница между Европой и Азией проходит от реки Урал на юг от Орска по реке Ори, по хребту </a:t>
            </a:r>
            <a:r>
              <a:rPr lang="ru-RU" dirty="0" err="1" smtClean="0"/>
              <a:t>Мугоджары</a:t>
            </a:r>
            <a:r>
              <a:rPr lang="ru-RU" dirty="0" smtClean="0"/>
              <a:t> и реке Эмбе до её впадения в Каспий, поэтому река Урал является стопроцентной внутренней европейской рекой, только в российских верховьях её левый берег относится к Азии. При такой границе Оренбург может считаться полностью европейским городом.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Сведения о городе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Общая площадь территории города — 62,14 км². Площадь зелёных насаждений — 191 га (около 50 м² на человека).</a:t>
            </a:r>
          </a:p>
          <a:p>
            <a:r>
              <a:rPr lang="ru-RU" dirty="0" smtClean="0"/>
              <a:t>Протяжённость городских автомобильных дорог общего пользования — 76,6 км, из них с твердым покрытием — 57,6 км.</a:t>
            </a:r>
          </a:p>
          <a:p>
            <a:r>
              <a:rPr lang="ru-RU" dirty="0" smtClean="0"/>
              <a:t>В состав муниципального образования входит посёлок Калиновка (бывший посёлок геологов).</a:t>
            </a:r>
          </a:p>
          <a:p>
            <a:r>
              <a:rPr lang="ru-RU" dirty="0" smtClean="0"/>
              <a:t>Основная отрасль — металлургия, объём продукции ОАО «</a:t>
            </a:r>
            <a:r>
              <a:rPr lang="ru-RU" dirty="0" err="1" smtClean="0"/>
              <a:t>Гайский</a:t>
            </a:r>
            <a:r>
              <a:rPr lang="ru-RU" dirty="0" smtClean="0"/>
              <a:t> ГОК» составляет 54,9 % от общей продукции предприятий города. В городе развивается малый бизнес — зарегистрировано 95 малых предприятий и 845 предпринимателей без образования юридического лица.</a:t>
            </a:r>
          </a:p>
          <a:p>
            <a:r>
              <a:rPr lang="ru-RU" dirty="0" smtClean="0"/>
              <a:t>Торговая сеть представлена 115 магазинами, 73 киосками и павильонами, рынком на 190 торговых мест. Действуют 45 предприятий общепита.</a:t>
            </a:r>
          </a:p>
          <a:p>
            <a:r>
              <a:rPr lang="ru-RU" dirty="0" smtClean="0"/>
              <a:t>В Гае 1538 жилых зданий, из них 1207 — частная собственность граждан.</a:t>
            </a:r>
          </a:p>
          <a:p>
            <a:r>
              <a:rPr lang="ru-RU" dirty="0" smtClean="0"/>
              <a:t>Площадь квартир — 860 446 м², число проживающих в них — 37 213 человек. Оборудование жилищного фонда:</a:t>
            </a:r>
          </a:p>
          <a:p>
            <a:r>
              <a:rPr lang="ru-RU" dirty="0" smtClean="0"/>
              <a:t>централизованным отоплением — 99,9 %;</a:t>
            </a:r>
          </a:p>
          <a:p>
            <a:r>
              <a:rPr lang="ru-RU" dirty="0" smtClean="0"/>
              <a:t>газом — 99,9 %;</a:t>
            </a:r>
          </a:p>
          <a:p>
            <a:r>
              <a:rPr lang="ru-RU" dirty="0" smtClean="0"/>
              <a:t>водопроводом — 95 %;</a:t>
            </a:r>
          </a:p>
          <a:p>
            <a:r>
              <a:rPr lang="ru-RU" dirty="0" smtClean="0"/>
              <a:t>канализацией — 94,8 %;</a:t>
            </a:r>
          </a:p>
          <a:p>
            <a:r>
              <a:rPr lang="ru-RU" dirty="0" smtClean="0"/>
              <a:t>горячим водоснабжением — 93,9 %</a:t>
            </a:r>
          </a:p>
          <a:p>
            <a:r>
              <a:rPr lang="ru-RU" dirty="0" smtClean="0"/>
              <a:t>В Гае — 8 общеобразовательных школ, вечерняя сменная школа и специальная коррекционная школа, в которых обучаются 4346 человек. Также в городе имеется профессиональное и медицинское училища, вечерний индустриальный колледж, филиал Башкирского Экономико-юридического техникума.</a:t>
            </a:r>
          </a:p>
          <a:p>
            <a:r>
              <a:rPr lang="ru-RU" dirty="0" smtClean="0"/>
              <a:t>Открыты две детских спортивных школы, художественная школа и детская школа искусств. В них, а также в кружках, секциях и студиях по различным направлениям занимаются 3927 детей (свыше 90 процентов всех школьников).</a:t>
            </a:r>
          </a:p>
          <a:p>
            <a:r>
              <a:rPr lang="ru-RU" dirty="0" smtClean="0"/>
              <a:t>Обеспеченность местами в детских дошкольных учреждениях — 738 мест на 1 тыс. детей в возрасте от 1 до 6 лет. В городе — 9 школьных и 4 городских библиотеки, библиотечный фонд составляет в школьных библиотеках — 200 892 экземпляра книг, в городских — 286 000 экземпляров.</a:t>
            </a:r>
          </a:p>
          <a:p>
            <a:r>
              <a:rPr lang="ru-RU" dirty="0" smtClean="0"/>
              <a:t>Работают городской выставочный зал, городской краеведческий музей, Дворец культуры горняков, спортивный комплекс, Центр детского творчества «Радуга», кинотеатр «Юность», центр социальной реабилитации несовершеннолетних «Островок».</a:t>
            </a:r>
          </a:p>
          <a:p>
            <a:r>
              <a:rPr lang="ru-RU" dirty="0" smtClean="0"/>
              <a:t>Меры социальной поддержки через Управление социальной защиты населения получают 7829 горожан, 910 — субсидии на оплату жилищных и коммунальных услуг.</a:t>
            </a:r>
          </a:p>
          <a:p>
            <a:r>
              <a:rPr lang="ru-RU" dirty="0" smtClean="0"/>
              <a:t>В Комплексном центре социального обслуживания различные услуги в течение 2008 года получили 13 247 горожан, в том числе надомным обслуживанием охвачены около 600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Экономика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Объём отгруженных товаров, выполненных работ и услуг собственного производства в 2007 году составил 14,8 </a:t>
            </a:r>
            <a:r>
              <a:rPr lang="ru-RU" dirty="0" err="1" smtClean="0"/>
              <a:t>млрд</a:t>
            </a:r>
            <a:r>
              <a:rPr lang="ru-RU" dirty="0" smtClean="0"/>
              <a:t> руб. В городе работают следующие предприятия:</a:t>
            </a:r>
          </a:p>
          <a:p>
            <a:r>
              <a:rPr lang="ru-RU" dirty="0" smtClean="0"/>
              <a:t>ОАО «</a:t>
            </a:r>
            <a:r>
              <a:rPr lang="ru-RU" dirty="0" err="1" smtClean="0"/>
              <a:t>Гайский</a:t>
            </a:r>
            <a:r>
              <a:rPr lang="ru-RU" dirty="0" smtClean="0"/>
              <a:t> горно-обогатительный комбинат»</a:t>
            </a:r>
          </a:p>
          <a:p>
            <a:r>
              <a:rPr lang="ru-RU" dirty="0" smtClean="0"/>
              <a:t>ООО «</a:t>
            </a:r>
            <a:r>
              <a:rPr lang="ru-RU" dirty="0" err="1" smtClean="0"/>
              <a:t>Гайский</a:t>
            </a:r>
            <a:r>
              <a:rPr lang="ru-RU" dirty="0" smtClean="0"/>
              <a:t> завод по обработке цветных металлов»</a:t>
            </a:r>
          </a:p>
          <a:p>
            <a:r>
              <a:rPr lang="ru-RU" dirty="0" smtClean="0"/>
              <a:t>СПК «Птицефабрика </a:t>
            </a:r>
            <a:r>
              <a:rPr lang="ru-RU" dirty="0" err="1" smtClean="0"/>
              <a:t>Гайская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ООО </a:t>
            </a:r>
            <a:r>
              <a:rPr lang="ru-RU" dirty="0" err="1" smtClean="0"/>
              <a:t>Гайский</a:t>
            </a:r>
            <a:r>
              <a:rPr lang="ru-RU" dirty="0" smtClean="0"/>
              <a:t> завод горноспасательного оборудования «ОЗОН»</a:t>
            </a:r>
          </a:p>
          <a:p>
            <a:r>
              <a:rPr lang="ru-RU" dirty="0" smtClean="0"/>
              <a:t>В 6 км от города, в берёзовой роще под названием Гай, — одноимённый бальнеологический грязевой курорт. Санатории, </a:t>
            </a:r>
            <a:r>
              <a:rPr lang="ru-RU" dirty="0" err="1" smtClean="0"/>
              <a:t>водогрязелечебница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\Desktop\1gor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83968" cy="2992209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29097_f654x654px-2411f41cd26f2e461b3f46b7c1a025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239592"/>
          </a:xfrm>
          <a:prstGeom prst="rect">
            <a:avLst/>
          </a:prstGeom>
          <a:noFill/>
        </p:spPr>
      </p:pic>
      <p:pic>
        <p:nvPicPr>
          <p:cNvPr id="3077" name="Picture 5" descr="C:\Users\Дмитрий\Desktop\min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27230"/>
            <a:ext cx="4644008" cy="3630770"/>
          </a:xfrm>
          <a:prstGeom prst="rect">
            <a:avLst/>
          </a:prstGeom>
          <a:noFill/>
        </p:spPr>
      </p:pic>
      <p:pic>
        <p:nvPicPr>
          <p:cNvPr id="3078" name="Picture 6" descr="C:\Users\Дмитрий\Desktop\1Q_bBB97w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212976"/>
            <a:ext cx="464051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митрий\Desktop\1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Дмитрий\Desktop\13075_beskhoznyy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93554"/>
          </a:xfrm>
        </p:spPr>
        <p:txBody>
          <a:bodyPr>
            <a:normAutofit/>
          </a:bodyPr>
          <a:lstStyle/>
          <a:p>
            <a:r>
              <a:rPr lang="ru-RU" sz="19900" dirty="0" smtClean="0"/>
              <a:t>Орск</a:t>
            </a:r>
            <a:endParaRPr lang="ru-RU" sz="19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5229200"/>
            <a:ext cx="2962672" cy="122560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Орск — город областного подчинения в России, городской округ в Оренбургской области. В состав города Орска входят три административных района: Ленинский, Октябрьский, Советский. Общая площадь города — 621,33 км², по этому показателю Орск входит в десятку городов России с наибольшей площадью.</a:t>
            </a:r>
          </a:p>
          <a:p>
            <a:r>
              <a:rPr lang="ru-RU" dirty="0" smtClean="0"/>
              <a:t>Численность населения — 231 104[3] чел. (2016).</a:t>
            </a:r>
          </a:p>
          <a:p>
            <a:r>
              <a:rPr lang="ru-RU" dirty="0" smtClean="0"/>
              <a:t>Город расположен в 286 км[4] от Оренбурга. На западе Орск практически граничит с Новотроицком: расстояние между городами 8 километров.</a:t>
            </a:r>
          </a:p>
          <a:p>
            <a:r>
              <a:rPr lang="ru-RU" dirty="0" smtClean="0"/>
              <a:t>Орск — второй по численности населения и по промышленному значению город Оренбургской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 расположен в южных отрогах Уральских гор при впадении реки </a:t>
            </a:r>
            <a:r>
              <a:rPr lang="ru-RU" dirty="0" err="1" smtClean="0"/>
              <a:t>Орь</a:t>
            </a:r>
            <a:r>
              <a:rPr lang="ru-RU" dirty="0" smtClean="0"/>
              <a:t> в Урал. Последний делит город на две части — европейскую (Новый город) и азиатскую (Старый город). Антиподом Орска являются Фолклендские острова.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2" y="2352674"/>
            <a:ext cx="9036873" cy="28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митрий\Desktop\140px-Flag_of_O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4458694" cy="2867496"/>
          </a:xfrm>
          <a:prstGeom prst="rect">
            <a:avLst/>
          </a:prstGeom>
          <a:noFill/>
        </p:spPr>
      </p:pic>
      <p:pic>
        <p:nvPicPr>
          <p:cNvPr id="9219" name="Picture 3" descr="C:\Users\Дмитрий\Desktop\90px-Coat_of_arms_of_Or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745922" cy="311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505056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Климат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Климат Оренбурга умеренно континентальный преходящий в резко континентальный. Лето жаркое и засушливое: пять месяцев в году средняя дневная температура превышает 15 °С; зима умеренно холодная, максимальный снежный покров наблюдается в феврале (23 см). Количество ясных, облачных и пасмурных дней в году — 157, 176 и 32 соответственно. Температура сильно колеблется в зависимости от времени суток и направления ветра. Летом возможен подъем температуры до 40 °C, или падение до 5 °C. Осень наступает рано, и случается это приблизительно во второй половине сентября, а зима наступает приблизительно к началу ноября. Весна наступает к концу марта, но весной погода неустойчивая, и даже в конце мая возможен возврат холодов. Зимой погода колеблется от небольших морозов до сильных холодов, иногда бывают слабые оттепели или суровые холода до −40 °C.</a:t>
            </a:r>
          </a:p>
          <a:p>
            <a:r>
              <a:rPr lang="ru-RU" dirty="0" smtClean="0"/>
              <a:t>Среднегодовые климатические показатели Оренбурга:</a:t>
            </a:r>
          </a:p>
          <a:p>
            <a:r>
              <a:rPr lang="ru-RU" dirty="0" smtClean="0"/>
              <a:t>Среднегодовая температура — +5,3 °С,</a:t>
            </a:r>
          </a:p>
          <a:p>
            <a:r>
              <a:rPr lang="ru-RU" dirty="0" smtClean="0"/>
              <a:t>Среднегодовая скорость ветра — 3,9 м/с,</a:t>
            </a:r>
          </a:p>
          <a:p>
            <a:r>
              <a:rPr lang="ru-RU" dirty="0" smtClean="0"/>
              <a:t>Среднегодовая влажность воздуха — 68 %.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Климат Оренбурга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митрий\Desktop\150px-Flag_of_Orenbur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854723" cy="2569815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100px-Coat_of_Arms_of_Orenbu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283569" cy="2854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Промышленность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r>
              <a:rPr lang="ru-RU" dirty="0" smtClean="0"/>
              <a:t>В промышленности Оренбурга ведущие места принадлежат газодобывающей и газоперерабатывающей отраслям, машиностроению и металлообработке. Развиты также предприятия химической отрасли, пищевой и лёгкой промышленности: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промышленности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ООО «Газпром добыча Оренбург»: </a:t>
            </a:r>
          </a:p>
          <a:p>
            <a:pPr lvl="1"/>
            <a:r>
              <a:rPr lang="ru-RU" dirty="0" smtClean="0"/>
              <a:t>Оренбургский газоперерабатывающий завод,</a:t>
            </a:r>
          </a:p>
          <a:p>
            <a:pPr lvl="1"/>
            <a:r>
              <a:rPr lang="ru-RU" dirty="0" smtClean="0"/>
              <a:t>Оренбургский гелиевый завод;</a:t>
            </a:r>
          </a:p>
          <a:p>
            <a:r>
              <a:rPr lang="ru-RU" dirty="0" smtClean="0"/>
              <a:t>ОАО «Завод бурового оборудования»;</a:t>
            </a:r>
          </a:p>
          <a:p>
            <a:r>
              <a:rPr lang="ru-RU" dirty="0" smtClean="0"/>
              <a:t>Оренбургский локомотиворемонтный завод;</a:t>
            </a:r>
          </a:p>
          <a:p>
            <a:r>
              <a:rPr lang="ru-RU" dirty="0" smtClean="0"/>
              <a:t>Завод полимерных труб низкого давления;</a:t>
            </a:r>
          </a:p>
          <a:p>
            <a:r>
              <a:rPr lang="ru-RU" dirty="0" smtClean="0"/>
              <a:t>Завод сухих строительных смесей;</a:t>
            </a:r>
          </a:p>
          <a:p>
            <a:r>
              <a:rPr lang="ru-RU" dirty="0" smtClean="0"/>
              <a:t>ОАО «ПО „Стрела“»;</a:t>
            </a:r>
          </a:p>
          <a:p>
            <a:r>
              <a:rPr lang="ru-RU" dirty="0" smtClean="0"/>
              <a:t>ОАО «</a:t>
            </a:r>
            <a:r>
              <a:rPr lang="ru-RU" dirty="0" err="1" smtClean="0"/>
              <a:t>Ореншаль</a:t>
            </a:r>
            <a:r>
              <a:rPr lang="ru-RU" dirty="0" smtClean="0"/>
              <a:t>» — производитель оренбургских пуховых платков (шалей) и других изделий;</a:t>
            </a:r>
          </a:p>
          <a:p>
            <a:r>
              <a:rPr lang="ru-RU" dirty="0" smtClean="0"/>
              <a:t>Филиал ПАО «МРСК Волги» — «</a:t>
            </a:r>
            <a:r>
              <a:rPr lang="ru-RU" dirty="0" err="1" smtClean="0"/>
              <a:t>Оренбургэнерго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ОАО «Инвертор»;</a:t>
            </a:r>
          </a:p>
          <a:p>
            <a:r>
              <a:rPr lang="ru-RU" dirty="0" smtClean="0"/>
              <a:t>Комбинат оренбургских пуховых платков;</a:t>
            </a:r>
          </a:p>
          <a:p>
            <a:r>
              <a:rPr lang="ru-RU" dirty="0" smtClean="0"/>
              <a:t>Оренбургский станкозавод;</a:t>
            </a:r>
          </a:p>
          <a:p>
            <a:r>
              <a:rPr lang="ru-RU" dirty="0" smtClean="0"/>
              <a:t>ОАО «Гидропресс»;</a:t>
            </a:r>
          </a:p>
          <a:p>
            <a:r>
              <a:rPr lang="ru-RU" dirty="0" smtClean="0"/>
              <a:t>ЗАО «Южно-Уральская промышленная компания»;</a:t>
            </a:r>
          </a:p>
          <a:p>
            <a:r>
              <a:rPr lang="ru-RU" dirty="0" smtClean="0"/>
              <a:t>Федеральная сетевая компания Единой энергетической системы;</a:t>
            </a:r>
          </a:p>
          <a:p>
            <a:r>
              <a:rPr lang="ru-RU" dirty="0" smtClean="0"/>
              <a:t>ОАО «Нефтемаслозавод»;</a:t>
            </a:r>
          </a:p>
          <a:p>
            <a:r>
              <a:rPr lang="ru-RU" dirty="0" smtClean="0"/>
              <a:t>ООО «Оренбург водоканал»;</a:t>
            </a:r>
          </a:p>
          <a:p>
            <a:r>
              <a:rPr lang="ru-RU" dirty="0" smtClean="0"/>
              <a:t>ООО «Оренбургский радиатор»;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митрий\Desktop\321px-Банк_Волжско-Кам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2401619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321px-Богадельня_Ивановых_с_Володар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106" y="0"/>
            <a:ext cx="4189894" cy="2348880"/>
          </a:xfrm>
          <a:prstGeom prst="rect">
            <a:avLst/>
          </a:prstGeom>
          <a:noFill/>
        </p:spPr>
      </p:pic>
      <p:pic>
        <p:nvPicPr>
          <p:cNvPr id="3076" name="Picture 4" descr="C:\Users\Дмитрий\Desktop\321px-Усадьба_Еникуц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596508" cy="2016224"/>
          </a:xfrm>
          <a:prstGeom prst="rect">
            <a:avLst/>
          </a:prstGeom>
          <a:noFill/>
        </p:spPr>
      </p:pic>
      <p:pic>
        <p:nvPicPr>
          <p:cNvPr id="3077" name="Picture 5" descr="C:\Users\Дмитрий\Desktop\270px-Городская_усадьба_Зарывнова_А.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48880"/>
            <a:ext cx="3429000" cy="2286000"/>
          </a:xfrm>
          <a:prstGeom prst="rect">
            <a:avLst/>
          </a:prstGeom>
          <a:noFill/>
        </p:spPr>
      </p:pic>
      <p:pic>
        <p:nvPicPr>
          <p:cNvPr id="3078" name="Picture 6" descr="C:\Users\Дмитрий\Desktop\270px-Дом,_в_котором_в_1753-1767_гг._жил_исследователь_Оренбургского_края_П._И._Рычк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79" y="2348880"/>
            <a:ext cx="2376265" cy="1584176"/>
          </a:xfrm>
          <a:prstGeom prst="rect">
            <a:avLst/>
          </a:prstGeom>
          <a:noFill/>
        </p:spPr>
      </p:pic>
      <p:pic>
        <p:nvPicPr>
          <p:cNvPr id="3079" name="Picture 7" descr="C:\Users\Дмитрий\Desktop\273px-Торговый_до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112"/>
            <a:ext cx="3666316" cy="2420888"/>
          </a:xfrm>
          <a:prstGeom prst="rect">
            <a:avLst/>
          </a:prstGeom>
          <a:noFill/>
        </p:spPr>
      </p:pic>
      <p:pic>
        <p:nvPicPr>
          <p:cNvPr id="3081" name="Picture 9" descr="C:\Users\Дмитрий\Desktop\321px-Городская_усадьба_Мякинькова_(ЗАГС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1280" y="4653136"/>
            <a:ext cx="3082720" cy="1728192"/>
          </a:xfrm>
          <a:prstGeom prst="rect">
            <a:avLst/>
          </a:prstGeom>
          <a:noFill/>
        </p:spPr>
      </p:pic>
      <p:pic>
        <p:nvPicPr>
          <p:cNvPr id="3082" name="Picture 10" descr="C:\Users\Дмитрий\Desktop\321px-Съезд_мировых_суде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5129808"/>
            <a:ext cx="3082721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митрий\Desktop\321px-Гостиный_двор_(со_двор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8340" cy="2420888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321px-Банк_Общества_взаимного_кредита_(фасад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446788" cy="2492896"/>
          </a:xfrm>
          <a:prstGeom prst="rect">
            <a:avLst/>
          </a:prstGeom>
          <a:noFill/>
        </p:spPr>
      </p:pic>
      <p:pic>
        <p:nvPicPr>
          <p:cNvPr id="4100" name="Picture 4" descr="C:\Users\Дмитрий\Desktop\321px-Неплюевский_Кадетский_корпус_(с_угла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4920972" cy="2758727"/>
          </a:xfrm>
          <a:prstGeom prst="rect">
            <a:avLst/>
          </a:prstGeom>
          <a:noFill/>
        </p:spPr>
      </p:pic>
      <p:pic>
        <p:nvPicPr>
          <p:cNvPr id="4101" name="Picture 5" descr="C:\Users\Дмитрий\Desktop\270px-Купол_Каравансарая_(Оренбург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420888"/>
            <a:ext cx="3429000" cy="2286000"/>
          </a:xfrm>
          <a:prstGeom prst="rect">
            <a:avLst/>
          </a:prstGeom>
          <a:noFill/>
        </p:spPr>
      </p:pic>
      <p:pic>
        <p:nvPicPr>
          <p:cNvPr id="4102" name="Picture 6" descr="C:\Users\Дмитрий\Desktop\225px-Мельница_Юрова_(Оренбург,_улица_Ташкентская,_56)._-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800778"/>
            <a:ext cx="2571527" cy="2057222"/>
          </a:xfrm>
          <a:prstGeom prst="rect">
            <a:avLst/>
          </a:prstGeom>
          <a:noFill/>
        </p:spPr>
      </p:pic>
      <p:pic>
        <p:nvPicPr>
          <p:cNvPr id="4104" name="Picture 8" descr="C:\Users\Дмитрий\Desktop\135px-Реконструированная_водоколонка._В_Ленинском_сквере,_около_Драмтеатра_(Оренбург)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1714500" cy="2286000"/>
          </a:xfrm>
          <a:prstGeom prst="rect">
            <a:avLst/>
          </a:prstGeom>
          <a:noFill/>
        </p:spPr>
      </p:pic>
      <p:pic>
        <p:nvPicPr>
          <p:cNvPr id="4105" name="Picture 9" descr="C:\Users\Дмитрий\Desktop\120px-Башня_водонапорная_на_территории_локомотивного_депо_(Оренбург)_-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572000"/>
            <a:ext cx="1524000" cy="2286000"/>
          </a:xfrm>
          <a:prstGeom prst="rect">
            <a:avLst/>
          </a:prstGeom>
          <a:noFill/>
        </p:spPr>
      </p:pic>
      <p:pic>
        <p:nvPicPr>
          <p:cNvPr id="4106" name="Picture 10" descr="C:\Users\Дмитрий\Desktop\283px-thumbnai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9900" y="4572000"/>
            <a:ext cx="35941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</TotalTime>
  <Words>421</Words>
  <Application>Microsoft Office PowerPoint</Application>
  <PresentationFormat>Экран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Оренбу́рг</vt:lpstr>
      <vt:lpstr>Географическое положение </vt:lpstr>
      <vt:lpstr>Климат </vt:lpstr>
      <vt:lpstr>Климат Оренбурга</vt:lpstr>
      <vt:lpstr>Герб и флаг</vt:lpstr>
      <vt:lpstr>Промышленность </vt:lpstr>
      <vt:lpstr>Список промышленности</vt:lpstr>
      <vt:lpstr>Слайд 8</vt:lpstr>
      <vt:lpstr>Слайд 9</vt:lpstr>
      <vt:lpstr>Слайд 10</vt:lpstr>
      <vt:lpstr>Транспорт </vt:lpstr>
      <vt:lpstr>Гай</vt:lpstr>
      <vt:lpstr>Слайд 13</vt:lpstr>
      <vt:lpstr>География</vt:lpstr>
      <vt:lpstr>История</vt:lpstr>
      <vt:lpstr>Герб</vt:lpstr>
      <vt:lpstr>Расподожение</vt:lpstr>
      <vt:lpstr>Климат </vt:lpstr>
      <vt:lpstr>Численность</vt:lpstr>
      <vt:lpstr>Сведения о городе</vt:lpstr>
      <vt:lpstr>Экономика </vt:lpstr>
      <vt:lpstr>Слайд 22</vt:lpstr>
      <vt:lpstr>Слайд 23</vt:lpstr>
      <vt:lpstr>Слайд 24</vt:lpstr>
      <vt:lpstr>Орск</vt:lpstr>
      <vt:lpstr>Слайд 26</vt:lpstr>
      <vt:lpstr>Географическое положение</vt:lpstr>
      <vt:lpstr>нАСЕЛЕНИЕ</vt:lpstr>
      <vt:lpstr>Герб и Флаг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Оренбу́рг</dc:title>
  <dc:creator>Дмитрий</dc:creator>
  <cp:lastModifiedBy>Дмитрий</cp:lastModifiedBy>
  <cp:revision>2</cp:revision>
  <dcterms:created xsi:type="dcterms:W3CDTF">2016-04-21T15:38:56Z</dcterms:created>
  <dcterms:modified xsi:type="dcterms:W3CDTF">2016-04-21T16:31:51Z</dcterms:modified>
</cp:coreProperties>
</file>