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69" r:id="rId4"/>
    <p:sldId id="257" r:id="rId5"/>
    <p:sldId id="258" r:id="rId6"/>
    <p:sldId id="259" r:id="rId7"/>
    <p:sldId id="261" r:id="rId8"/>
    <p:sldId id="271" r:id="rId9"/>
    <p:sldId id="263" r:id="rId10"/>
    <p:sldId id="260" r:id="rId11"/>
    <p:sldId id="264" r:id="rId12"/>
    <p:sldId id="262" r:id="rId13"/>
    <p:sldId id="265" r:id="rId14"/>
    <p:sldId id="266" r:id="rId15"/>
    <p:sldId id="267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41;&#1088;&#1086;&#1091;&#1085;.%20&#1076;&#1074;&#1080;&#1078;.sw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    УРОК  ФИЗИКИ  В  10  КЛАССЕ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92500" lnSpcReduction="10000"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Броуновское  движение.            Строение вещества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i="1" dirty="0" smtClean="0">
                <a:latin typeface="Georgia" pitchFamily="18" charset="0"/>
              </a:rPr>
              <a:t>Учитель</a:t>
            </a:r>
            <a:r>
              <a:rPr lang="ru-RU" dirty="0" smtClean="0">
                <a:latin typeface="Georgia" pitchFamily="18" charset="0"/>
              </a:rPr>
              <a:t>  </a:t>
            </a:r>
            <a:r>
              <a:rPr lang="ru-RU" dirty="0" smtClean="0">
                <a:solidFill>
                  <a:srgbClr val="C00000"/>
                </a:solidFill>
                <a:latin typeface="Georgia" pitchFamily="18" charset="0"/>
              </a:rPr>
              <a:t>Кононов Геннадий  Григорьевич</a:t>
            </a:r>
          </a:p>
          <a:p>
            <a:r>
              <a:rPr lang="ru-RU" dirty="0" smtClean="0">
                <a:latin typeface="Georgia" pitchFamily="18" charset="0"/>
              </a:rPr>
              <a:t>СОШ № 29  </a:t>
            </a:r>
            <a:r>
              <a:rPr lang="ru-RU" i="1" dirty="0" smtClean="0">
                <a:latin typeface="Georgia" pitchFamily="18" charset="0"/>
              </a:rPr>
              <a:t>Славянский район </a:t>
            </a:r>
          </a:p>
          <a:p>
            <a:pPr>
              <a:buNone/>
            </a:pPr>
            <a:r>
              <a:rPr lang="ru-RU" i="1" dirty="0" smtClean="0">
                <a:latin typeface="Georgia" pitchFamily="18" charset="0"/>
              </a:rPr>
              <a:t>                         Краснодарского  края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2643182"/>
            <a:ext cx="54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072198" y="2857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27146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496"/>
            <a:ext cx="2147879" cy="1925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857496"/>
            <a:ext cx="3357586" cy="19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Жидкость </a:t>
            </a:r>
            <a:r>
              <a:rPr lang="ru-RU" dirty="0" smtClean="0"/>
              <a:t>при заданной температуре занимает</a:t>
            </a:r>
            <a:r>
              <a:rPr lang="ru-RU" i="1" dirty="0" smtClean="0"/>
              <a:t> </a:t>
            </a:r>
            <a:r>
              <a:rPr lang="ru-RU" dirty="0" smtClean="0"/>
              <a:t>фиксированный объем, однако и она принимает форму заполняемого сосуда — но только ниже уровня ее поверхности. На молекулярном уровне жидкость проще всего представить в виде молекул-шариков, которые хотя и находятся в тесном контакте друг с другом, однако имеют свободу перекатываться друг относительно друга, подобно круглым бусинам в банке. Налейте жидкость в сосуд — и молекулы быстро растекутся и заполнят нижнюю часть объема сосуда, в результате жидкость примет его форму, но не распространится в полном объеме сосуда.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СТРОЕНИЕ   ЖИДКОСТЕЙ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Есть взаимодействие между молекулами</a:t>
            </a:r>
          </a:p>
          <a:p>
            <a:r>
              <a:rPr lang="ru-RU" dirty="0" smtClean="0"/>
              <a:t>2. Близкое расположение молекул</a:t>
            </a:r>
          </a:p>
          <a:p>
            <a:r>
              <a:rPr lang="ru-RU" dirty="0" smtClean="0"/>
              <a:t>3. Молекулы движутся «перескоками»</a:t>
            </a:r>
          </a:p>
          <a:p>
            <a:r>
              <a:rPr lang="ru-RU" dirty="0" smtClean="0"/>
              <a:t>4. Малая сжимаемость жидкостей</a:t>
            </a:r>
          </a:p>
          <a:p>
            <a:r>
              <a:rPr lang="ru-RU" dirty="0" smtClean="0"/>
              <a:t>5. Не сохраняют форму, но сохраняют объём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СТРОЕНИЕ   ЖИДКОСТЕЙ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444482"/>
            <a:ext cx="3810007" cy="223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Твердое тело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имеет собственную форму, не растекается по объему контейнера и не принимает его форму. На микроскопическом уровне атомы прикрепляются друг к другу химическими связями, и их положение друг относительно друга фиксировано. При этом они могут образовывать как жесткие упорядоченные структуры — </a:t>
            </a:r>
            <a:r>
              <a:rPr lang="ru-RU" i="1" dirty="0" smtClean="0">
                <a:solidFill>
                  <a:srgbClr val="7030A0"/>
                </a:solidFill>
              </a:rPr>
              <a:t>кристаллические решетки</a:t>
            </a:r>
            <a:r>
              <a:rPr lang="ru-RU" dirty="0" smtClean="0"/>
              <a:t>, — так и беспорядочное нагромождение — </a:t>
            </a:r>
            <a:r>
              <a:rPr lang="ru-RU" i="1" dirty="0" smtClean="0">
                <a:solidFill>
                  <a:srgbClr val="7030A0"/>
                </a:solidFill>
              </a:rPr>
              <a:t>аморфные тела </a:t>
            </a:r>
            <a:r>
              <a:rPr lang="ru-RU" dirty="0" smtClean="0"/>
              <a:t>(именно такова структура полимеров, которые похожи на перепутанные и слипшиеся макароны в миске).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СТРОЕНИЕ  ТВЕРДЫХ  ТЕЛ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Сильное взаимодействие между частицами</a:t>
            </a:r>
          </a:p>
          <a:p>
            <a:r>
              <a:rPr lang="ru-RU" dirty="0" smtClean="0"/>
              <a:t>2. Сохраняют свою форму и объем</a:t>
            </a:r>
          </a:p>
          <a:p>
            <a:r>
              <a:rPr lang="ru-RU" dirty="0" smtClean="0"/>
              <a:t>3. Частицы колеблются около положения равновесия</a:t>
            </a:r>
          </a:p>
          <a:p>
            <a:r>
              <a:rPr lang="ru-RU" dirty="0" smtClean="0"/>
              <a:t>4. Расположены частицы в строгом порядке</a:t>
            </a:r>
          </a:p>
          <a:p>
            <a:pPr>
              <a:buNone/>
            </a:pPr>
            <a:r>
              <a:rPr lang="ru-RU" dirty="0" smtClean="0"/>
              <a:t>         ( кристаллическая решетка)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СТРОЕНИЕ  ТВЕРДЫХ  ТЕЛ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Дом\Мои документы\Классы\VIII класс\Тем. разделы\агрегатные состояния VIII\Рисунки\75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358430" cy="6267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8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§ 58 – 60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Упр. 11 (4, 5, 6)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БРОУНОВСКОЕ   ДВИЖЕНИЕ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Еще летом 1827 года Броун, занимаясь изучением поведения цветочной пыльцы под микроскопом  </a:t>
            </a:r>
            <a:r>
              <a:rPr lang="ru-RU" i="1" dirty="0" smtClean="0"/>
              <a:t> </a:t>
            </a:r>
            <a:r>
              <a:rPr lang="ru-RU" dirty="0" smtClean="0"/>
              <a:t> вдруг обнаружил, что отдельные споры совершают абсолютно хаотичные импульсные движения. Он доподлинно определил, что эти движения никак не связаны ни с завихрениями и токами воды, ни с ее испарением, после чего, описав характер движения частиц, честно расписался в собственном бессилии объяснить происхождение этого хаотичного движения. Однако, будучи дотошным экспериментатором, Броун установил, что подобное хаотичное движение свойственно </a:t>
            </a:r>
            <a:r>
              <a:rPr lang="ru-RU" dirty="0" smtClean="0">
                <a:solidFill>
                  <a:srgbClr val="002060"/>
                </a:solidFill>
                <a:hlinkClick r:id="rId2" action="ppaction://hlinkfile"/>
              </a:rPr>
              <a:t>любым микроскопическим частицам</a:t>
            </a:r>
            <a:r>
              <a:rPr lang="ru-RU" dirty="0" smtClean="0">
                <a:hlinkClick r:id="rId2" action="ppaction://hlinkfile"/>
              </a:rPr>
              <a:t>,</a:t>
            </a:r>
            <a:r>
              <a:rPr lang="ru-RU" dirty="0" smtClean="0"/>
              <a:t> — будь то пыльца растений, взвеси минералов или вообще любая измельченная субстанция.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БРОУНОВСКОЕ   ДВИЖЕНИЕ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7030A0"/>
                </a:solidFill>
              </a:rPr>
              <a:t>- </a:t>
            </a:r>
            <a:r>
              <a:rPr lang="ru-RU" b="1" i="1" dirty="0" smtClean="0">
                <a:solidFill>
                  <a:srgbClr val="7030A0"/>
                </a:solidFill>
              </a:rPr>
              <a:t>это тепловое движение мельчайших частиц, взвешенных в жидкости или газе. </a:t>
            </a:r>
            <a:r>
              <a:rPr lang="ru-RU" i="1" dirty="0" smtClean="0"/>
              <a:t>Броуновские частицы движутся под влиянием ударов молекул. Из-за хаотичности теплового движения молекул, эти удары никогда не уравновешивают друг друга. В результате скорость броуновской частицы беспорядочно меняется по                         величине и направлению, а ее         траектория представляет                         собой сложную                             зигзагообразную линию. </a:t>
            </a:r>
            <a:endParaRPr lang="ru-RU" i="1" dirty="0"/>
          </a:p>
        </p:txBody>
      </p:sp>
      <p:pic>
        <p:nvPicPr>
          <p:cNvPr id="4" name="Рисунок 3" descr="Броуновская частица среди молекул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214818"/>
            <a:ext cx="192882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СИЛЫ   ВЗАИМОДЕЙСТВИЯ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Если бы между молекулами не существовало </a:t>
            </a: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сил притяжения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, то все тела при любых условиях находились бы только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газообразном состоянии</a:t>
            </a:r>
            <a:r>
              <a:rPr lang="ru-RU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Но одни силы притяжения не могут обеспечить существования устойчивых образований из атомов и молекул. На очень малых расстояниях между молекулами обязательно действуют </a:t>
            </a: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силы отталкивания.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Благодаря этому молекулы не проникают друг в друга и куски вещества никогда не сжимаются до размеров одной молекулы. 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Хотя в целом молекулы </a:t>
            </a:r>
            <a:r>
              <a:rPr lang="ru-RU" i="1" dirty="0" smtClean="0">
                <a:solidFill>
                  <a:srgbClr val="7030A0"/>
                </a:solidFill>
              </a:rPr>
              <a:t>электрически нейтральны</a:t>
            </a:r>
            <a:r>
              <a:rPr lang="ru-RU" i="1" dirty="0" smtClean="0"/>
              <a:t>, тем не менее между ними на малых расстояниях                                    действуют значительные                  электрические силы:                         происходит взаимодейст -                                  вие электронов и атомных                                              ядер соседних молекул</a:t>
            </a:r>
            <a:endParaRPr lang="ru-RU" i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СИЛЫ   ВЗАИМОДЕЙСТВИЯ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Взаимодействие зар. частиц в веществ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571744"/>
            <a:ext cx="2491106" cy="318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42910" y="1214422"/>
            <a:ext cx="7643866" cy="121444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3643314"/>
            <a:ext cx="7786742" cy="12144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АГРЕГАТНЫЕ СОСТОЯНИЯ ВЕЩЕСТВА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i="1" dirty="0" smtClean="0">
                <a:latin typeface="Georgia" pitchFamily="18" charset="0"/>
              </a:rPr>
              <a:t>    В зависимости</a:t>
            </a:r>
            <a:r>
              <a:rPr lang="ru-RU" sz="2600" b="1" i="1" dirty="0" smtClean="0">
                <a:latin typeface="Georgia" pitchFamily="18" charset="0"/>
              </a:rPr>
              <a:t> </a:t>
            </a:r>
            <a:r>
              <a:rPr lang="ru-RU" sz="2600" b="1" i="1" dirty="0" smtClean="0">
                <a:solidFill>
                  <a:srgbClr val="0070C0"/>
                </a:solidFill>
                <a:latin typeface="Georgia" pitchFamily="18" charset="0"/>
              </a:rPr>
              <a:t>от условий</a:t>
            </a:r>
            <a:r>
              <a:rPr lang="ru-RU" sz="2600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600" i="1" dirty="0" smtClean="0">
                <a:latin typeface="Georgia" pitchFamily="18" charset="0"/>
              </a:rPr>
              <a:t>одно и то же вещество может находиться в различных</a:t>
            </a:r>
            <a:r>
              <a:rPr lang="ru-RU" sz="2600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600" b="1" i="1" dirty="0" smtClean="0">
                <a:solidFill>
                  <a:srgbClr val="0070C0"/>
                </a:solidFill>
                <a:latin typeface="Georgia" pitchFamily="18" charset="0"/>
              </a:rPr>
              <a:t>агрегатных состояниях.</a:t>
            </a:r>
            <a:r>
              <a:rPr lang="ru-RU" sz="2600" b="1" i="1" dirty="0" smtClean="0">
                <a:latin typeface="Georgia" pitchFamily="18" charset="0"/>
              </a:rPr>
              <a:t/>
            </a:r>
            <a:br>
              <a:rPr lang="ru-RU" sz="2600" b="1" i="1" dirty="0" smtClean="0">
                <a:latin typeface="Georgia" pitchFamily="18" charset="0"/>
              </a:rPr>
            </a:br>
            <a:r>
              <a:rPr lang="ru-RU" sz="2600" i="1" dirty="0" smtClean="0">
                <a:latin typeface="Georgia" pitchFamily="18" charset="0"/>
              </a:rPr>
              <a:t>Молекулы вещества, находящегося в твердом, жидком или газообразном состоянии,</a:t>
            </a:r>
          </a:p>
          <a:p>
            <a:pPr>
              <a:buNone/>
            </a:pPr>
            <a:r>
              <a:rPr lang="ru-RU" sz="2600" i="1" dirty="0" smtClean="0">
                <a:latin typeface="Georgia" pitchFamily="18" charset="0"/>
              </a:rPr>
              <a:t>     </a:t>
            </a:r>
            <a:r>
              <a:rPr lang="ru-RU" sz="2600" b="1" i="1" dirty="0" smtClean="0">
                <a:solidFill>
                  <a:srgbClr val="7030A0"/>
                </a:solidFill>
                <a:latin typeface="Georgia" pitchFamily="18" charset="0"/>
              </a:rPr>
              <a:t>не отличаются </a:t>
            </a:r>
            <a:r>
              <a:rPr lang="ru-RU" sz="2600" i="1" dirty="0" smtClean="0">
                <a:latin typeface="Georgia" pitchFamily="18" charset="0"/>
              </a:rPr>
              <a:t>друг от друга.</a:t>
            </a:r>
            <a:br>
              <a:rPr lang="ru-RU" sz="2600" i="1" dirty="0" smtClean="0">
                <a:latin typeface="Georgia" pitchFamily="18" charset="0"/>
              </a:rPr>
            </a:br>
            <a:r>
              <a:rPr lang="ru-RU" sz="2600" i="1" dirty="0" smtClean="0">
                <a:latin typeface="Georgia" pitchFamily="18" charset="0"/>
              </a:rPr>
              <a:t>Агрегатное состояние вещества </a:t>
            </a:r>
            <a:r>
              <a:rPr lang="ru-RU" sz="2600" b="1" i="1" dirty="0" smtClean="0">
                <a:latin typeface="Georgia" pitchFamily="18" charset="0"/>
              </a:rPr>
              <a:t>определяется</a:t>
            </a:r>
            <a:r>
              <a:rPr lang="ru-RU" sz="2600" i="1" dirty="0" smtClean="0">
                <a:latin typeface="Georgia" pitchFamily="18" charset="0"/>
              </a:rPr>
              <a:t> расположением, характером движения и взаимодействия молекул.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http://class-fizika.narod.ru/8_class/8_urok/8_agreg/106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857760"/>
            <a:ext cx="635798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9" cy="6230040"/>
        </p:xfrm>
        <a:graphic>
          <a:graphicData uri="http://schemas.openxmlformats.org/drawingml/2006/table">
            <a:tbl>
              <a:tblPr/>
              <a:tblGrid>
                <a:gridCol w="1080426"/>
                <a:gridCol w="2088824"/>
                <a:gridCol w="1902848"/>
                <a:gridCol w="1714512"/>
                <a:gridCol w="1321085"/>
                <a:gridCol w="255896"/>
                <a:gridCol w="175924"/>
                <a:gridCol w="175924"/>
              </a:tblGrid>
              <a:tr h="23849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СВОЙСТВА ТВЕРДЫХ, ЖИДКИХ И ГАЗООБРАЗНЫХ ТЕЛ</a:t>
                      </a:r>
                      <a:r>
                        <a:rPr lang="ru-RU" sz="5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170" marR="21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808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Состояние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вещества.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Расположение частиц.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Характер движения частиц.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Энергия взаимодействия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Некоторые     свойства.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882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Твердое.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Расстояния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сравнимы с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размерами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частиц.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Истинно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твердые тела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имеют кристалличес-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кую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структуру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(дальний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порядок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упорядоченности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Колебания около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положения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равновесия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Потенциальная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энергия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много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больше кинети-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ческой. Силы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взаимодействия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большие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Сохраняют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форму и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объем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Упругость.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Прочность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Твердость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Имеют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определенную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точку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плавления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кристаллизации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643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Жидкое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Расположены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почти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вплотную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 к другу.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Наблюдается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ближний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порядок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упорядоченности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основном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колеб-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лются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около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положе-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ния равновесия,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изредка перескакивая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в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другое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Кинетическая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энергия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лишь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незначительно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меньше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моду-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лю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потенциальной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энергии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Сохраняют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объем,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но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сохраняют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форму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Мало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сжимаемы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Текучи.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550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Газообраз-ное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Расстояния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много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больше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размеров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частиц.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Расположение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совершенно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хаотическое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Хаотическое движе-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ние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многочислен-ными столкновения-ми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Скорости сравнительно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большие.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Кинетическая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энергия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много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больше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потенциальной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модулю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Не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сохраняют ни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форму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ни объем.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Легко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сжимаемы.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Заполняют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весь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предоставленный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им</a:t>
                      </a:r>
                      <a:r>
                        <a:rPr lang="ru-RU" sz="14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объем.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6465" marR="16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0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300" dirty="0">
                        <a:latin typeface="Calibri"/>
                        <a:ea typeface="Times New Roman"/>
                      </a:endParaRPr>
                    </a:p>
                  </a:txBody>
                  <a:tcPr marL="21170" marR="211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Газ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i="1" dirty="0" smtClean="0"/>
              <a:t>расширяется, пока не заполнит весь отведенный ему объем. Если рассмотреть газ на молекулярном уровне, мы увидим беспорядочно мечущиеся и сталкивающиеся между собой и со стенками сосуда молекулы, которые, однако, практически не вступают во взаимодействие друг с другом. Если увеличить или уменьшить объем сосуда, молекулы равномерно перераспределятся в новом объеме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СТРОЕНИЕ   ГАЗОВ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СТРОЕНИЕ   ГАЗОВ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Молекулы не взаимодействуют друг с другом</a:t>
            </a:r>
          </a:p>
          <a:p>
            <a:r>
              <a:rPr lang="ru-RU" dirty="0" smtClean="0"/>
              <a:t>2. Расстояния между молекулами в десятки раз больше размеров молекул</a:t>
            </a:r>
          </a:p>
          <a:p>
            <a:r>
              <a:rPr lang="ru-RU" dirty="0" smtClean="0"/>
              <a:t>3. Газы легко сжимаются</a:t>
            </a:r>
          </a:p>
          <a:p>
            <a:r>
              <a:rPr lang="ru-RU" dirty="0" smtClean="0"/>
              <a:t>4. Большие скорости движения молекул</a:t>
            </a:r>
          </a:p>
          <a:p>
            <a:r>
              <a:rPr lang="ru-RU" dirty="0" smtClean="0"/>
              <a:t>5. Занимают весь объем сосуда</a:t>
            </a:r>
          </a:p>
          <a:p>
            <a:r>
              <a:rPr lang="ru-RU" dirty="0" smtClean="0"/>
              <a:t>6. Удары молекул создают давление газа</a:t>
            </a:r>
            <a:endParaRPr lang="ru-RU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706</Words>
  <PresentationFormat>Экран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Трек</vt:lpstr>
      <vt:lpstr>    УРОК  ФИЗИКИ  В  10  КЛАССЕ</vt:lpstr>
      <vt:lpstr>БРОУНОВСКОЕ   ДВИЖЕНИЕ</vt:lpstr>
      <vt:lpstr>БРОУНОВСКОЕ   ДВИЖЕНИЕ</vt:lpstr>
      <vt:lpstr>СИЛЫ   ВЗАИМОДЕЙСТВИЯ</vt:lpstr>
      <vt:lpstr>СИЛЫ   ВЗАИМОДЕЙСТВИЯ</vt:lpstr>
      <vt:lpstr> АГРЕГАТНЫЕ СОСТОЯНИЯ ВЕЩЕСТВА </vt:lpstr>
      <vt:lpstr>Слайд 7</vt:lpstr>
      <vt:lpstr> СТРОЕНИЕ   ГАЗОВ</vt:lpstr>
      <vt:lpstr> СТРОЕНИЕ   ГАЗОВ</vt:lpstr>
      <vt:lpstr> СТРОЕНИЕ   ЖИДКОСТЕЙ</vt:lpstr>
      <vt:lpstr> СТРОЕНИЕ   ЖИДКОСТЕЙ</vt:lpstr>
      <vt:lpstr> СТРОЕНИЕ  ТВЕРДЫХ  ТЕЛ</vt:lpstr>
      <vt:lpstr> СТРОЕНИЕ  ТВЕРДЫХ  ТЕЛ</vt:lpstr>
      <vt:lpstr>Слайд 14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БРОУНОВСКОЕ   ДВИЖЕНИЕ</dc:title>
  <cp:lastModifiedBy>SamLab.ws</cp:lastModifiedBy>
  <cp:revision>7</cp:revision>
  <dcterms:modified xsi:type="dcterms:W3CDTF">2013-01-06T09:37:52Z</dcterms:modified>
</cp:coreProperties>
</file>