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4321175" cy="36004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74" d="100"/>
          <a:sy n="174" d="100"/>
        </p:scale>
        <p:origin x="-1386" y="-90"/>
      </p:cViewPr>
      <p:guideLst>
        <p:guide orient="horz" pos="1134"/>
        <p:guide pos="13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3174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209;p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4" name="Google Shape;210;p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62;p1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2226" name="Google Shape;263;p1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72;p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4274" name="Google Shape;273;p1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77;p1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6322" name="Google Shape;278;p13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82;p1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8370" name="Google Shape;283;p1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87;p1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0418" name="Google Shape;288;p1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92;p1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2466" name="Google Shape;293;p16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298;p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4514" name="Google Shape;299;p1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305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6562" name="Google Shape;306;p18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311;p1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8610" name="Google Shape;312;p1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317;p2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0658" name="Google Shape;318;p2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16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5842" name="Google Shape;217;p3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325;p2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2706" name="Google Shape;326;p2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Google Shape;331;p2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4754" name="Google Shape;332;p2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Google Shape;338;p2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6802" name="Google Shape;339;p23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Google Shape;344;p2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8850" name="Google Shape;345;p2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Google Shape;351;p2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0898" name="Google Shape;352;p2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Google Shape;356;p2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2946" name="Google Shape;357;p26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Google Shape;362;p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4994" name="Google Shape;363;p2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Google Shape;370;p2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7042" name="Google Shape;371;p28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Google Shape;376;p2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9090" name="Google Shape;377;p2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Google Shape;381;p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1138" name="Google Shape;382;p3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22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7890" name="Google Shape;223;p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Google Shape;387;p3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3186" name="Google Shape;388;p3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Google Shape;392;p3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5234" name="Google Shape;393;p3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Google Shape;398;p3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7282" name="Google Shape;399;p33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Google Shape;405;p3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9330" name="Google Shape;406;p3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Google Shape;415;p3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01378" name="Google Shape;416;p3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Google Shape;424;p3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03426" name="Google Shape;425;p36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Google Shape;433;p3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05474" name="Google Shape;434;p3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Google Shape;440;p3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07522" name="Google Shape;441;p38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Google Shape;452;p3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09570" name="Google Shape;453;p3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Google Shape;461;p4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11618" name="Google Shape;462;p4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228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9938" name="Google Shape;229;p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Google Shape;473;p4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13666" name="Google Shape;474;p4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33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1986" name="Google Shape;234;p6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39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4034" name="Google Shape;240;p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44;p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6082" name="Google Shape;245;p8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49;p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8130" name="Google Shape;250;p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57;p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0178" name="Google Shape;258;p1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над объектом" type="txOverObj">
  <p:cSld name="TEXT_OVER_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215900" y="839788"/>
            <a:ext cx="3889375" cy="11112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215900" y="2103438"/>
            <a:ext cx="3889375" cy="111283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D10E-73F2-4124-A698-CB04B32D1188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215900" y="839788"/>
            <a:ext cx="1868488" cy="23764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2"/>
          </p:nvPr>
        </p:nvSpPr>
        <p:spPr>
          <a:xfrm>
            <a:off x="2236788" y="839788"/>
            <a:ext cx="1868487" cy="23764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4A11B-4D15-4F07-9C16-68AFD6818615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215900" y="806450"/>
            <a:ext cx="1909763" cy="33496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2"/>
          </p:nvPr>
        </p:nvSpPr>
        <p:spPr>
          <a:xfrm>
            <a:off x="215900" y="1141413"/>
            <a:ext cx="1909763" cy="207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3"/>
          </p:nvPr>
        </p:nvSpPr>
        <p:spPr>
          <a:xfrm>
            <a:off x="2195513" y="806450"/>
            <a:ext cx="1909762" cy="33496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4"/>
          </p:nvPr>
        </p:nvSpPr>
        <p:spPr>
          <a:xfrm>
            <a:off x="2195513" y="1141413"/>
            <a:ext cx="1909762" cy="207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0332-A6A4-412E-AC4A-2A1ED343BD11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37DF3-94E8-4036-AD32-913B78985F12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CE1E-ACB1-4FAE-AFC7-BC9A383AD914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215900" y="142875"/>
            <a:ext cx="1422400" cy="61118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689100" y="142875"/>
            <a:ext cx="2416175" cy="3073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215900" y="754063"/>
            <a:ext cx="1422400" cy="246221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518ED-DD5C-483B-8BB2-3DF19AF4473C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47725" y="2520950"/>
            <a:ext cx="2592388" cy="29686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>
            <a:spLocks noGrp="1"/>
          </p:cNvSpPr>
          <p:nvPr>
            <p:ph type="pic" idx="2"/>
          </p:nvPr>
        </p:nvSpPr>
        <p:spPr>
          <a:xfrm>
            <a:off x="847725" y="322263"/>
            <a:ext cx="2592388" cy="21590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47725" y="2817813"/>
            <a:ext cx="2592388" cy="4222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468CE-9F55-4856-AB0F-7D18E7D0BEBF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 rot="5400000">
            <a:off x="972344" y="83344"/>
            <a:ext cx="2376487" cy="38893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2B0E-C0C9-42AB-BC89-0254F4B1F890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 rot="5400000">
            <a:off x="2083594" y="1194594"/>
            <a:ext cx="3071812" cy="9715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 rot="5400000">
            <a:off x="62707" y="297656"/>
            <a:ext cx="3071812" cy="27654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A494B-9098-4042-BF06-E637F9D3A188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647700" y="158750"/>
            <a:ext cx="3455988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647700" y="958850"/>
            <a:ext cx="3455988" cy="2160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>
            <a:endParaRPr/>
          </a:p>
        </p:txBody>
      </p:sp>
      <p:sp>
        <p:nvSpPr>
          <p:cNvPr id="4" name="Google Shape;132;p19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3;p1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4;p1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0026F-FD71-47D3-8C71-7BB2B458E6EA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2;p21"/>
          <p:cNvGrpSpPr>
            <a:grpSpLocks/>
          </p:cNvGrpSpPr>
          <p:nvPr/>
        </p:nvGrpSpPr>
        <p:grpSpPr bwMode="auto">
          <a:xfrm>
            <a:off x="-1522413" y="160338"/>
            <a:ext cx="5627688" cy="2479675"/>
            <a:chOff x="-2030" y="192"/>
            <a:chExt cx="7502" cy="2976"/>
          </a:xfrm>
        </p:grpSpPr>
        <p:cxnSp>
          <p:nvCxnSpPr>
            <p:cNvPr id="5" name="Google Shape;143;p21"/>
            <p:cNvCxnSpPr>
              <a:cxnSpLocks noChangeShapeType="1"/>
            </p:cNvCxnSpPr>
            <p:nvPr/>
          </p:nvCxnSpPr>
          <p:spPr bwMode="auto">
            <a:xfrm>
              <a:off x="912" y="1584"/>
              <a:ext cx="456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" name="Google Shape;144;p21"/>
            <p:cNvSpPr>
              <a:spLocks/>
            </p:cNvSpPr>
            <p:nvPr/>
          </p:nvSpPr>
          <p:spPr bwMode="auto">
            <a:xfrm>
              <a:off x="-1583" y="865"/>
              <a:ext cx="2302" cy="2303"/>
            </a:xfrm>
            <a:custGeom>
              <a:avLst/>
              <a:gdLst/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0" t="0" r="r" b="b"/>
              <a:pathLst>
                <a:path w="64000" h="64000" extrusionOk="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45200" tIns="22600" rIns="45200" bIns="2260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Google Shape;145;p21"/>
            <p:cNvSpPr>
              <a:spLocks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/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0" t="0" r="r" b="b"/>
              <a:pathLst>
                <a:path w="64000" h="64000" extrusionOk="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lIns="45200" tIns="22600" rIns="45200" bIns="22600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" name="Google Shape;146;p21"/>
          <p:cNvSpPr txBox="1">
            <a:spLocks noGrp="1"/>
          </p:cNvSpPr>
          <p:nvPr>
            <p:ph type="ctrTitle"/>
          </p:nvPr>
        </p:nvSpPr>
        <p:spPr>
          <a:xfrm>
            <a:off x="682625" y="517525"/>
            <a:ext cx="3419475" cy="7588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682625" y="1798638"/>
            <a:ext cx="3419475" cy="9207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SzPts val="98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>
            <a:endParaRPr/>
          </a:p>
        </p:txBody>
      </p:sp>
      <p:sp>
        <p:nvSpPr>
          <p:cNvPr id="8" name="Google Shape;148;p2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49;p2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Google Shape;150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54251-1EB6-43C5-9CED-40C79CB2FE79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215900" y="839788"/>
            <a:ext cx="1868488" cy="23764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2236788" y="839788"/>
            <a:ext cx="1868487" cy="23764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ED6B-316F-43DC-9ADD-C2BDA666B19F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341313" y="2312988"/>
            <a:ext cx="3673475" cy="715962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341313" y="1525588"/>
            <a:ext cx="3673475" cy="7874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4" name="Google Shape;132;p19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3;p1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4;p1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F7488-5F4B-4266-BF8B-8D7E353D0A66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647700" y="158750"/>
            <a:ext cx="3455988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647700" y="958850"/>
            <a:ext cx="1651000" cy="2160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⚪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⚪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2"/>
          </p:nvPr>
        </p:nvSpPr>
        <p:spPr>
          <a:xfrm>
            <a:off x="2451100" y="958850"/>
            <a:ext cx="1652588" cy="2160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⚪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⚪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 sz="1800"/>
            </a:lvl9pPr>
          </a:lstStyle>
          <a:p>
            <a:endParaRPr/>
          </a:p>
        </p:txBody>
      </p:sp>
      <p:sp>
        <p:nvSpPr>
          <p:cNvPr id="5" name="Google Shape;132;p19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3;p1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34;p1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086F-E53A-4A7D-BB17-59875B6E0DB4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215900" y="806450"/>
            <a:ext cx="1909763" cy="33496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2"/>
          </p:nvPr>
        </p:nvSpPr>
        <p:spPr>
          <a:xfrm>
            <a:off x="215900" y="1141413"/>
            <a:ext cx="1909763" cy="207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⚪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3"/>
          </p:nvPr>
        </p:nvSpPr>
        <p:spPr>
          <a:xfrm>
            <a:off x="2195513" y="806450"/>
            <a:ext cx="1909762" cy="33496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4"/>
          </p:nvPr>
        </p:nvSpPr>
        <p:spPr>
          <a:xfrm>
            <a:off x="2195513" y="1141413"/>
            <a:ext cx="1909762" cy="207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⚪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●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⚪"/>
              <a:defRPr sz="1600"/>
            </a:lvl9pPr>
          </a:lstStyle>
          <a:p>
            <a:endParaRPr/>
          </a:p>
        </p:txBody>
      </p:sp>
      <p:sp>
        <p:nvSpPr>
          <p:cNvPr id="7" name="Google Shape;132;p19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133;p1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34;p1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B914-F5F0-414B-8BD7-F816681AD988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647700" y="158750"/>
            <a:ext cx="3455988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32;p19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33;p1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4;p1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B0FF-CB9D-4595-90B2-DF186FFC95FA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;p19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Google Shape;133;p1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34;p1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552F-4C8F-4503-B178-E3326B7BA397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215900" y="142875"/>
            <a:ext cx="1422400" cy="6111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1689100" y="142875"/>
            <a:ext cx="2416175" cy="3073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⚪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⚪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⚪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⚪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⚪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⚪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⚪"/>
              <a:defRPr sz="2000"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2"/>
          </p:nvPr>
        </p:nvSpPr>
        <p:spPr>
          <a:xfrm>
            <a:off x="215900" y="754063"/>
            <a:ext cx="1422400" cy="246221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132;p19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3;p1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34;p1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98073-086E-4200-9A4B-4C84D0AF0008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847725" y="2520950"/>
            <a:ext cx="2592388" cy="2968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>
            <a:spLocks noGrp="1"/>
          </p:cNvSpPr>
          <p:nvPr>
            <p:ph type="pic" idx="2"/>
          </p:nvPr>
        </p:nvSpPr>
        <p:spPr>
          <a:xfrm>
            <a:off x="847725" y="322263"/>
            <a:ext cx="2592388" cy="21590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847725" y="2817813"/>
            <a:ext cx="2592388" cy="4222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132;p19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3;p1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34;p1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9334-9BF4-4CF9-840C-A1C6B9B01049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647700" y="158750"/>
            <a:ext cx="3455988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 rot="5400000">
            <a:off x="1295400" y="311150"/>
            <a:ext cx="2160588" cy="34559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>
            <a:endParaRPr/>
          </a:p>
        </p:txBody>
      </p:sp>
      <p:sp>
        <p:nvSpPr>
          <p:cNvPr id="4" name="Google Shape;132;p19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3;p1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4;p1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D8B03-B4BE-4AFC-92AC-0E74BB4CBE52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 rot="5400000">
            <a:off x="2191544" y="1207294"/>
            <a:ext cx="2960688" cy="863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 rot="5400000">
            <a:off x="387350" y="419100"/>
            <a:ext cx="2960688" cy="24399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>
            <a:endParaRPr/>
          </a:p>
        </p:txBody>
      </p:sp>
      <p:sp>
        <p:nvSpPr>
          <p:cNvPr id="4" name="Google Shape;132;p19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33;p1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34;p1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A8C1-ACCF-4D7A-B12B-EA4083F5EB93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15900" y="839788"/>
            <a:ext cx="3889375" cy="23764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56C6C-1020-4AC2-982D-A842915A273D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схема или организационная диаграмма" type="dgm">
  <p:cSld name="DIAGRAM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dgm" idx="2"/>
          </p:nvPr>
        </p:nvSpPr>
        <p:spPr>
          <a:xfrm>
            <a:off x="215900" y="839788"/>
            <a:ext cx="3889375" cy="23764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60C49-20CA-4E10-8717-70A8CA9C8FEC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TEXT_AND_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215900" y="839788"/>
            <a:ext cx="1868488" cy="23764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2236788" y="839788"/>
            <a:ext cx="1868487" cy="11112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2236788" y="2103438"/>
            <a:ext cx="1868487" cy="111283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1F8DA-4BE3-4648-9EE2-81452E01AADF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1 большой объект и 2 маленьких объекта" type="objAndTwoObj">
  <p:cSld name="OBJECT_AND_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215900" y="839788"/>
            <a:ext cx="1868488" cy="23764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2236788" y="839788"/>
            <a:ext cx="1868487" cy="11112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2236788" y="2103438"/>
            <a:ext cx="1868487" cy="111283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5F9C-C563-4396-814F-C8F5D2826DCE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четыре объекта" type="fourObj">
  <p:cSld name="FOUR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3889375" cy="6000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15900" y="839788"/>
            <a:ext cx="1868488" cy="11112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2236788" y="839788"/>
            <a:ext cx="1868487" cy="11112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215900" y="2103438"/>
            <a:ext cx="1868488" cy="111283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2236788" y="2103438"/>
            <a:ext cx="1868487" cy="111283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CD27F-FA24-45B7-8F3D-8D87DC492E71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ctrTitle"/>
          </p:nvPr>
        </p:nvSpPr>
        <p:spPr>
          <a:xfrm>
            <a:off x="323850" y="1119188"/>
            <a:ext cx="3673475" cy="7715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647700" y="2039938"/>
            <a:ext cx="3025775" cy="9207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/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/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/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/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/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858B9-4B47-4785-A1CF-8E1C49B308AD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341313" y="2312988"/>
            <a:ext cx="3673475" cy="715962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41313" y="1525588"/>
            <a:ext cx="3673475" cy="7874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08B7F-2A7A-4648-929B-9560E31E9395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215900" y="144463"/>
            <a:ext cx="3889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200" tIns="22600" rIns="45200" bIns="226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215900" y="839788"/>
            <a:ext cx="38893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200" tIns="22600" rIns="45200" bIns="226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dt" idx="10"/>
          </p:nvPr>
        </p:nvSpPr>
        <p:spPr bwMode="auto">
          <a:xfrm>
            <a:off x="215900" y="3278188"/>
            <a:ext cx="10080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200" tIns="22600" rIns="45200" bIns="226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7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Google Shape;9;p1"/>
          <p:cNvSpPr txBox="1">
            <a:spLocks noGrp="1"/>
          </p:cNvSpPr>
          <p:nvPr>
            <p:ph type="ftr" idx="11"/>
          </p:nvPr>
        </p:nvSpPr>
        <p:spPr bwMode="auto">
          <a:xfrm>
            <a:off x="1476375" y="3278188"/>
            <a:ext cx="1368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200" tIns="22600" rIns="45200" bIns="226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7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Google Shape;10;p1"/>
          <p:cNvSpPr txBox="1">
            <a:spLocks noGrp="1"/>
          </p:cNvSpPr>
          <p:nvPr>
            <p:ph type="sldNum" idx="12"/>
          </p:nvPr>
        </p:nvSpPr>
        <p:spPr bwMode="auto">
          <a:xfrm>
            <a:off x="3097213" y="3278188"/>
            <a:ext cx="1008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200" tIns="22600" rIns="45200" bIns="226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700"/>
            </a:lvl1pPr>
          </a:lstStyle>
          <a:p>
            <a:pPr>
              <a:defRPr/>
            </a:pPr>
            <a:fld id="{BEB673F1-55A5-41CB-8315-37030A272725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oogle Shape;126;p19"/>
          <p:cNvGrpSpPr>
            <a:grpSpLocks/>
          </p:cNvGrpSpPr>
          <p:nvPr/>
        </p:nvGrpSpPr>
        <p:grpSpPr bwMode="auto">
          <a:xfrm>
            <a:off x="-1530350" y="0"/>
            <a:ext cx="5635625" cy="2000250"/>
            <a:chOff x="-2040" y="0"/>
            <a:chExt cx="7512" cy="2400"/>
          </a:xfrm>
        </p:grpSpPr>
        <p:sp>
          <p:nvSpPr>
            <p:cNvPr id="19464" name="Google Shape;127;p19"/>
            <p:cNvSpPr>
              <a:spLocks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/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0" t="0" r="r" b="b"/>
              <a:pathLst>
                <a:path w="64000" h="64000" extrusionOk="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45200" tIns="22600" rIns="45200" bIns="2260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5" name="Google Shape;128;p19"/>
            <p:cNvSpPr>
              <a:spLocks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/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0" t="0" r="r" b="b"/>
              <a:pathLst>
                <a:path w="64000" h="64000" extrusionOk="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lIns="45200" tIns="22600" rIns="45200" bIns="22600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9466" name="Google Shape;129;p19"/>
            <p:cNvCxnSpPr>
              <a:cxnSpLocks noChangeShapeType="1"/>
            </p:cNvCxnSpPr>
            <p:nvPr/>
          </p:nvCxnSpPr>
          <p:spPr bwMode="auto">
            <a:xfrm>
              <a:off x="864" y="960"/>
              <a:ext cx="460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459" name="Google Shape;130;p19"/>
          <p:cNvSpPr txBox="1">
            <a:spLocks noGrp="1"/>
          </p:cNvSpPr>
          <p:nvPr>
            <p:ph type="title"/>
          </p:nvPr>
        </p:nvSpPr>
        <p:spPr bwMode="auto">
          <a:xfrm>
            <a:off x="647700" y="158750"/>
            <a:ext cx="34559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200" tIns="22600" rIns="45200" bIns="22600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9460" name="Google Shape;131;p19"/>
          <p:cNvSpPr txBox="1">
            <a:spLocks noGrp="1"/>
          </p:cNvSpPr>
          <p:nvPr>
            <p:ph type="body" idx="1"/>
          </p:nvPr>
        </p:nvSpPr>
        <p:spPr bwMode="auto">
          <a:xfrm>
            <a:off x="647700" y="958850"/>
            <a:ext cx="34559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200" tIns="22600" rIns="45200" bIns="226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9461" name="Google Shape;132;p19"/>
          <p:cNvSpPr txBox="1">
            <a:spLocks noGrp="1"/>
          </p:cNvSpPr>
          <p:nvPr>
            <p:ph type="dt" idx="10"/>
          </p:nvPr>
        </p:nvSpPr>
        <p:spPr bwMode="auto">
          <a:xfrm>
            <a:off x="215900" y="3279775"/>
            <a:ext cx="10080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200" tIns="22600" rIns="45200" bIns="226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600">
                <a:latin typeface="Verdana" pitchFamily="34" charset="0"/>
                <a:sym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Google Shape;133;p19"/>
          <p:cNvSpPr txBox="1">
            <a:spLocks noGrp="1"/>
          </p:cNvSpPr>
          <p:nvPr>
            <p:ph type="ftr" idx="11"/>
          </p:nvPr>
        </p:nvSpPr>
        <p:spPr bwMode="auto">
          <a:xfrm>
            <a:off x="1476375" y="3279775"/>
            <a:ext cx="1368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200" tIns="22600" rIns="45200" bIns="226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600">
                <a:latin typeface="Verdana" pitchFamily="34" charset="0"/>
                <a:sym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Google Shape;134;p19"/>
          <p:cNvSpPr txBox="1">
            <a:spLocks noGrp="1"/>
          </p:cNvSpPr>
          <p:nvPr>
            <p:ph type="sldNum" idx="12"/>
          </p:nvPr>
        </p:nvSpPr>
        <p:spPr bwMode="auto">
          <a:xfrm>
            <a:off x="3097213" y="3279775"/>
            <a:ext cx="10080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200" tIns="22600" rIns="45200" bIns="226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600">
                <a:latin typeface="Verdana" pitchFamily="34" charset="0"/>
                <a:sym typeface="Verdana" pitchFamily="34" charset="0"/>
              </a:defRPr>
            </a:lvl1pPr>
          </a:lstStyle>
          <a:p>
            <a:pPr>
              <a:defRPr/>
            </a:pPr>
            <a:fld id="{E55199CE-F765-4836-B057-4F43E8A41751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212;p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Тип Членистоногі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32771" name="Google Shape;213;p3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 </a:t>
            </a:r>
            <a:r>
              <a:rPr lang="uk-UA" b="1" smtClean="0">
                <a:latin typeface="Arial" charset="0"/>
                <a:cs typeface="Arial" charset="0"/>
              </a:rPr>
              <a:t>Клас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b="1" smtClean="0">
                <a:latin typeface="Arial" charset="0"/>
                <a:cs typeface="Arial" charset="0"/>
              </a:rPr>
              <a:t>Павукоподібні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 </a:t>
            </a:r>
            <a:r>
              <a:rPr lang="uk-UA" i="1" smtClean="0">
                <a:latin typeface="Arial" charset="0"/>
                <a:cs typeface="Arial" charset="0"/>
              </a:rPr>
              <a:t>Ряд  Скорпіони          Ряд  Павуки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       </a:t>
            </a:r>
            <a:r>
              <a:rPr lang="uk-UA" b="1" smtClean="0">
                <a:latin typeface="Arial" charset="0"/>
                <a:cs typeface="Arial" charset="0"/>
              </a:rPr>
              <a:t>Клас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b="1" smtClean="0">
                <a:latin typeface="Arial" charset="0"/>
                <a:cs typeface="Arial" charset="0"/>
              </a:rPr>
              <a:t>Павукоподібні</a:t>
            </a:r>
            <a:r>
              <a:rPr lang="uk-UA" smtClean="0">
                <a:latin typeface="Arial" charset="0"/>
                <a:cs typeface="Arial" charset="0"/>
              </a:rPr>
              <a:t>          </a:t>
            </a:r>
            <a:r>
              <a:rPr lang="uk-UA" i="1" smtClean="0">
                <a:latin typeface="Arial" charset="0"/>
                <a:cs typeface="Arial" charset="0"/>
              </a:rPr>
              <a:t>Ряд  Кліщі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pic>
        <p:nvPicPr>
          <p:cNvPr id="32772" name="Google Shape;214;p31" descr="Arthropoda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7050" y="735013"/>
            <a:ext cx="25241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265;p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Павуки:  </a:t>
            </a:r>
            <a:r>
              <a:rPr lang="uk-UA" sz="1500" smtClean="0">
                <a:latin typeface="Arial" charset="0"/>
                <a:cs typeface="Arial" charset="0"/>
              </a:rPr>
              <a:t>тарантул і каракурт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51203" name="Google Shape;266;p40"/>
          <p:cNvSpPr txBox="1">
            <a:spLocks noGrp="1"/>
          </p:cNvSpPr>
          <p:nvPr>
            <p:ph type="body" idx="1"/>
          </p:nvPr>
        </p:nvSpPr>
        <p:spPr>
          <a:xfrm>
            <a:off x="215900" y="657225"/>
            <a:ext cx="2249488" cy="2819400"/>
          </a:xfrm>
        </p:spPr>
        <p:txBody>
          <a:bodyPr/>
          <a:lstStyle/>
          <a:p>
            <a:pPr marL="169863" indent="-169863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b="1" smtClean="0">
                <a:latin typeface="Arial" charset="0"/>
                <a:cs typeface="Arial" charset="0"/>
              </a:rPr>
              <a:t>Тарантул </a:t>
            </a:r>
            <a:r>
              <a:rPr lang="uk-UA" sz="1100" smtClean="0">
                <a:latin typeface="Arial" charset="0"/>
                <a:cs typeface="Arial" charset="0"/>
              </a:rPr>
              <a:t>- 3,5 см, тіло бурого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кольору, знизу чорне. Є 4 пари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очей, на хеліцерах  - отруйні 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залози. Самка відкладає яйця,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з яких вилуплюються павучки.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Укус тарантула болючий.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b="1" smtClean="0">
                <a:latin typeface="Arial" charset="0"/>
                <a:cs typeface="Arial" charset="0"/>
              </a:rPr>
              <a:t>Каракурт</a:t>
            </a:r>
            <a:r>
              <a:rPr lang="uk-UA" sz="1100" smtClean="0">
                <a:latin typeface="Arial" charset="0"/>
                <a:cs typeface="Arial" charset="0"/>
              </a:rPr>
              <a:t>: самка 1,5-2см,чор-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ного кольору, самець менший.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Після запліднення самка 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з’їдає самця. Є 2 пари очей,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бачать вночі і вдень. Самка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відкладає яйця. Укус каракурта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 небезпечний і смертельний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sp>
        <p:nvSpPr>
          <p:cNvPr id="51204" name="Google Shape;267;p40"/>
          <p:cNvSpPr txBox="1">
            <a:spLocks noGrp="1"/>
          </p:cNvSpPr>
          <p:nvPr>
            <p:ph type="body" idx="2"/>
          </p:nvPr>
        </p:nvSpPr>
        <p:spPr>
          <a:xfrm>
            <a:off x="2617788" y="809625"/>
            <a:ext cx="1487487" cy="1111250"/>
          </a:xfrm>
        </p:spPr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sp>
        <p:nvSpPr>
          <p:cNvPr id="51205" name="Google Shape;268;p40"/>
          <p:cNvSpPr txBox="1">
            <a:spLocks noGrp="1"/>
          </p:cNvSpPr>
          <p:nvPr>
            <p:ph type="body" idx="3"/>
          </p:nvPr>
        </p:nvSpPr>
        <p:spPr>
          <a:xfrm>
            <a:off x="2617788" y="2103438"/>
            <a:ext cx="1487487" cy="1112837"/>
          </a:xfrm>
        </p:spPr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pic>
        <p:nvPicPr>
          <p:cNvPr id="51206" name="Google Shape;269;p40" descr="i?id=239579610-21-72&amp;n=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1588" y="733425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Google Shape;270;p40" descr="i?id=541340354-57-72&amp;n=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1588" y="2257425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Google Shape;275;p41" descr="img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200025"/>
            <a:ext cx="37338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Google Shape;280;p42" descr="img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276225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Google Shape;285;p43" descr="29771_html_59cd849f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8" y="428625"/>
            <a:ext cx="3262312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Google Shape;290;p44" descr="img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200025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Google Shape;295;p4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682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charset="0"/>
              <a:buNone/>
            </a:pPr>
            <a:endParaRPr lang="ru-RU" sz="1600" smtClean="0">
              <a:latin typeface="Arial" charset="0"/>
              <a:cs typeface="Arial" charset="0"/>
            </a:endParaRPr>
          </a:p>
        </p:txBody>
      </p:sp>
      <p:pic>
        <p:nvPicPr>
          <p:cNvPr id="61443" name="Google Shape;296;p45" descr="img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276225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301;p4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1800" smtClean="0">
                <a:latin typeface="Arial" charset="0"/>
                <a:cs typeface="Arial" charset="0"/>
              </a:rPr>
              <a:t>Коростяний кліщ</a:t>
            </a:r>
            <a:r>
              <a:rPr lang="uk-UA" sz="2000" smtClean="0">
                <a:latin typeface="Arial" charset="0"/>
                <a:cs typeface="Arial" charset="0"/>
              </a:rPr>
              <a:t> </a:t>
            </a:r>
            <a:r>
              <a:rPr lang="uk-UA" sz="1500" smtClean="0">
                <a:latin typeface="Arial" charset="0"/>
                <a:cs typeface="Arial" charset="0"/>
              </a:rPr>
              <a:t>(Sarcoptes scabiei)</a:t>
            </a:r>
            <a:endParaRPr lang="ru-RU" sz="1500" smtClean="0">
              <a:latin typeface="Arial" charset="0"/>
              <a:cs typeface="Arial" charset="0"/>
            </a:endParaRPr>
          </a:p>
        </p:txBody>
      </p:sp>
      <p:sp>
        <p:nvSpPr>
          <p:cNvPr id="63491" name="Google Shape;302;p46"/>
          <p:cNvSpPr txBox="1">
            <a:spLocks noGrp="1"/>
          </p:cNvSpPr>
          <p:nvPr>
            <p:ph type="body" idx="1"/>
          </p:nvPr>
        </p:nvSpPr>
        <p:spPr>
          <a:xfrm>
            <a:off x="0" y="839788"/>
            <a:ext cx="1931988" cy="2760662"/>
          </a:xfrm>
        </p:spPr>
        <p:txBody>
          <a:bodyPr/>
          <a:lstStyle/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Самка 0,35-0,45мм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Самець 0,2-0,3мм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Форма округло-овальна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Колір сіро-коричневий.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Вкриті лусочками і ще-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тинками.На передньому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кінці є хоботок. Ротовий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апарат-гризучий. На кін-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цівках є присоски. Дихає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поверхнею тіла. Очі і 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трахея відсутні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pic>
        <p:nvPicPr>
          <p:cNvPr id="63492" name="Google Shape;303;p46" descr="encyclopediyaRU-24_716-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775" y="885825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Google Shape;308;p4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Коростяний хід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pic>
        <p:nvPicPr>
          <p:cNvPr id="65539" name="Google Shape;309;p47" descr="%E7%F4%E9%F8%E4%20%E1%F2%E5%F8%20%F0%F7%E1%FA%20%F1%F7%E1%E9%E0%F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809625"/>
            <a:ext cx="31877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314;p4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1800" smtClean="0">
                <a:latin typeface="Arial" charset="0"/>
                <a:cs typeface="Arial" charset="0"/>
              </a:rPr>
              <a:t>Життєвий цикл коростяного кліща</a:t>
            </a:r>
            <a:br>
              <a:rPr lang="uk-UA" sz="1800" smtClean="0">
                <a:latin typeface="Arial" charset="0"/>
                <a:cs typeface="Arial" charset="0"/>
              </a:rPr>
            </a:br>
            <a:r>
              <a:rPr lang="uk-UA" sz="1800" smtClean="0">
                <a:latin typeface="Arial" charset="0"/>
                <a:cs typeface="Arial" charset="0"/>
              </a:rPr>
              <a:t> </a:t>
            </a:r>
            <a:r>
              <a:rPr lang="uk-UA" sz="1300" smtClean="0">
                <a:latin typeface="Arial" charset="0"/>
                <a:cs typeface="Arial" charset="0"/>
              </a:rPr>
              <a:t>(яйце- личинка- німфа1- німфа2- імаго)</a:t>
            </a:r>
            <a:endParaRPr lang="ru-RU" sz="1300" smtClean="0">
              <a:latin typeface="Arial" charset="0"/>
              <a:cs typeface="Arial" charset="0"/>
            </a:endParaRPr>
          </a:p>
        </p:txBody>
      </p:sp>
      <p:pic>
        <p:nvPicPr>
          <p:cNvPr id="67587" name="Google Shape;315;p48" descr="Scabies_LifeCycle(French_version)"/>
          <p:cNvPicPr preferRelativeResize="0"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46188" y="733425"/>
            <a:ext cx="2105025" cy="28670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Google Shape;320;p4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Клініка корости</a:t>
            </a:r>
            <a:r>
              <a:rPr lang="uk-UA" sz="1100" smtClean="0">
                <a:latin typeface="Arial" charset="0"/>
                <a:cs typeface="Arial" charset="0"/>
              </a:rPr>
              <a:t>(інкубаційний період </a:t>
            </a:r>
            <a:br>
              <a:rPr lang="uk-UA" sz="1100" smtClean="0">
                <a:latin typeface="Arial" charset="0"/>
                <a:cs typeface="Arial" charset="0"/>
              </a:rPr>
            </a:br>
            <a:r>
              <a:rPr lang="uk-UA" sz="1100" smtClean="0">
                <a:latin typeface="Arial" charset="0"/>
                <a:cs typeface="Arial" charset="0"/>
              </a:rPr>
              <a:t>від 3-4 дні до 1-2 тижні, іноді до 45 днів)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69634" name="Google Shape;321;p4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809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69635" name="Google Shape;322;p49" descr="98904473_4593630_73013569_zyd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809625"/>
            <a:ext cx="2105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Google Shape;323;p49" descr="12"/>
          <p:cNvPicPr preferRelativeResize="0">
            <a:picLocks noChangeAspect="1" noChangeArrowheads="1"/>
          </p:cNvPicPr>
          <p:nvPr>
            <p:ph type="body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236788" y="962025"/>
            <a:ext cx="2008187" cy="2362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219;p3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106363" eaLnBrk="1" hangingPunct="1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SzPts val="1000"/>
              <a:buFont typeface="Noto Sans Symbols"/>
              <a:buNone/>
            </a:pP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</p:txBody>
      </p:sp>
      <p:pic>
        <p:nvPicPr>
          <p:cNvPr id="34819" name="Google Shape;220;p32" descr="img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8" y="123825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Google Shape;328;p5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1800" smtClean="0">
                <a:solidFill>
                  <a:srgbClr val="006666"/>
                </a:solidFill>
                <a:latin typeface="Arial" charset="0"/>
                <a:cs typeface="Arial" charset="0"/>
              </a:rPr>
              <a:t>Лабораторна діагностика</a:t>
            </a:r>
            <a:endParaRPr lang="ru-RU" sz="1800" smtClean="0">
              <a:solidFill>
                <a:srgbClr val="006666"/>
              </a:solidFill>
              <a:latin typeface="Arial" charset="0"/>
              <a:cs typeface="Arial" charset="0"/>
            </a:endParaRPr>
          </a:p>
        </p:txBody>
      </p:sp>
      <p:sp>
        <p:nvSpPr>
          <p:cNvPr id="71683" name="Google Shape;329;p5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SzPts val="800"/>
              <a:buFont typeface="Noto Sans Symbols"/>
              <a:buChar char="⚪"/>
            </a:pPr>
            <a:r>
              <a:rPr lang="uk-UA" sz="1200" b="1" i="1" smtClean="0">
                <a:latin typeface="Verdana" pitchFamily="34" charset="0"/>
                <a:cs typeface="Arial" charset="0"/>
                <a:sym typeface="Verdana" pitchFamily="34" charset="0"/>
              </a:rPr>
              <a:t>Матеріал для дослідження</a:t>
            </a:r>
            <a:r>
              <a:rPr lang="uk-UA" sz="1200" smtClean="0">
                <a:latin typeface="Verdana" pitchFamily="34" charset="0"/>
                <a:cs typeface="Arial" charset="0"/>
                <a:sym typeface="Verdana" pitchFamily="34" charset="0"/>
              </a:rPr>
              <a:t> – зішкряб ураженої шкіри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6666"/>
              </a:buClr>
              <a:buSzPts val="800"/>
              <a:buFont typeface="Noto Sans Symbols"/>
              <a:buChar char="⚪"/>
            </a:pPr>
            <a:r>
              <a:rPr lang="uk-UA" sz="1200" b="1" i="1" smtClean="0">
                <a:latin typeface="Verdana" pitchFamily="34" charset="0"/>
                <a:cs typeface="Arial" charset="0"/>
                <a:sym typeface="Verdana" pitchFamily="34" charset="0"/>
              </a:rPr>
              <a:t>Методи</a:t>
            </a:r>
            <a:r>
              <a:rPr lang="uk-UA" sz="1200" smtClean="0">
                <a:latin typeface="Verdana" pitchFamily="34" charset="0"/>
                <a:cs typeface="Arial" charset="0"/>
                <a:sym typeface="Verdana" pitchFamily="34" charset="0"/>
              </a:rPr>
              <a:t>: 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6666"/>
              </a:buClr>
              <a:buSzPts val="800"/>
              <a:buFont typeface="Noto Sans Symbols"/>
              <a:buNone/>
            </a:pPr>
            <a:r>
              <a:rPr lang="uk-UA" sz="1200" smtClean="0">
                <a:latin typeface="Verdana" pitchFamily="34" charset="0"/>
                <a:cs typeface="Arial" charset="0"/>
                <a:sym typeface="Verdana" pitchFamily="34" charset="0"/>
              </a:rPr>
              <a:t> - Діставання кліща голкою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6666"/>
              </a:buClr>
              <a:buSzPts val="800"/>
              <a:buFont typeface="Verdana" pitchFamily="34" charset="0"/>
              <a:buChar char="-"/>
            </a:pPr>
            <a:r>
              <a:rPr lang="uk-UA" sz="1200" smtClean="0">
                <a:latin typeface="Verdana" pitchFamily="34" charset="0"/>
                <a:cs typeface="Arial" charset="0"/>
                <a:sym typeface="Verdana" pitchFamily="34" charset="0"/>
              </a:rPr>
              <a:t>Тонких зрізів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6666"/>
              </a:buClr>
              <a:buSzPts val="800"/>
              <a:buFont typeface="Verdana" pitchFamily="34" charset="0"/>
              <a:buChar char="-"/>
            </a:pPr>
            <a:r>
              <a:rPr lang="uk-UA" sz="1200" smtClean="0">
                <a:latin typeface="Verdana" pitchFamily="34" charset="0"/>
                <a:cs typeface="Arial" charset="0"/>
                <a:sym typeface="Verdana" pitchFamily="34" charset="0"/>
              </a:rPr>
              <a:t>Пошарового зішкрібання за Соловйовою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6666"/>
              </a:buClr>
              <a:buSzPts val="800"/>
              <a:buFont typeface="Verdana" pitchFamily="34" charset="0"/>
              <a:buChar char="-"/>
            </a:pPr>
            <a:r>
              <a:rPr lang="uk-UA" sz="1200" smtClean="0">
                <a:latin typeface="Verdana" pitchFamily="34" charset="0"/>
                <a:cs typeface="Arial" charset="0"/>
                <a:sym typeface="Verdana" pitchFamily="34" charset="0"/>
              </a:rPr>
              <a:t>Оброблення шкіри лугом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6666"/>
              </a:buClr>
              <a:buSzPts val="800"/>
              <a:buFont typeface="Verdana" pitchFamily="34" charset="0"/>
              <a:buChar char="-"/>
            </a:pPr>
            <a:r>
              <a:rPr lang="uk-UA" sz="1200" smtClean="0">
                <a:latin typeface="Verdana" pitchFamily="34" charset="0"/>
                <a:cs typeface="Arial" charset="0"/>
                <a:sym typeface="Verdana" pitchFamily="34" charset="0"/>
              </a:rPr>
              <a:t>Дослідження за допомогою молочної кислоти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Google Shape;334;p5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Лікування корости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pic>
        <p:nvPicPr>
          <p:cNvPr id="73730" name="Google Shape;335;p51" descr="0193dfaf-d050-4454-a158-7a197bd7770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1419225"/>
            <a:ext cx="183673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Google Shape;336;p51" descr="pic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885825"/>
            <a:ext cx="16779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Google Shape;341;p5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1800" smtClean="0">
                <a:solidFill>
                  <a:srgbClr val="006666"/>
                </a:solidFill>
                <a:latin typeface="Arial" charset="0"/>
                <a:cs typeface="Arial" charset="0"/>
              </a:rPr>
              <a:t>Профілактика корости</a:t>
            </a:r>
            <a:endParaRPr lang="ru-RU" sz="1800" smtClean="0">
              <a:solidFill>
                <a:srgbClr val="006666"/>
              </a:solidFill>
              <a:latin typeface="Arial" charset="0"/>
              <a:cs typeface="Arial" charset="0"/>
            </a:endParaRPr>
          </a:p>
        </p:txBody>
      </p:sp>
      <p:sp>
        <p:nvSpPr>
          <p:cNvPr id="75779" name="Google Shape;342;p5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SzPts val="1000"/>
              <a:buFont typeface="Noto Sans Symbols"/>
              <a:buChar char="⚪"/>
            </a:pPr>
            <a:r>
              <a:rPr lang="uk-UA" smtClean="0">
                <a:latin typeface="Verdana" pitchFamily="34" charset="0"/>
                <a:cs typeface="Arial" charset="0"/>
                <a:sym typeface="Verdana" pitchFamily="34" charset="0"/>
              </a:rPr>
              <a:t>Виявлення і лікування хворого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6666"/>
              </a:buClr>
              <a:buSzPts val="1000"/>
              <a:buFont typeface="Noto Sans Symbols"/>
              <a:buChar char="⚪"/>
            </a:pPr>
            <a:r>
              <a:rPr lang="uk-UA" smtClean="0">
                <a:latin typeface="Verdana" pitchFamily="34" charset="0"/>
                <a:cs typeface="Arial" charset="0"/>
                <a:sym typeface="Verdana" pitchFamily="34" charset="0"/>
              </a:rPr>
              <a:t>Профілактичне лікування контактних осіб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6666"/>
              </a:buClr>
              <a:buSzPts val="1000"/>
              <a:buFont typeface="Noto Sans Symbols"/>
              <a:buChar char="⚪"/>
            </a:pPr>
            <a:r>
              <a:rPr lang="uk-UA" smtClean="0">
                <a:latin typeface="Verdana" pitchFamily="34" charset="0"/>
                <a:cs typeface="Arial" charset="0"/>
                <a:sym typeface="Verdana" pitchFamily="34" charset="0"/>
              </a:rPr>
              <a:t>Профілактичні медичні огляди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6666"/>
              </a:buClr>
              <a:buSzPts val="1000"/>
              <a:buFont typeface="Noto Sans Symbols"/>
              <a:buChar char="⚪"/>
            </a:pPr>
            <a:r>
              <a:rPr lang="uk-UA" smtClean="0">
                <a:latin typeface="Verdana" pitchFamily="34" charset="0"/>
                <a:cs typeface="Arial" charset="0"/>
                <a:sym typeface="Verdana" pitchFamily="34" charset="0"/>
              </a:rPr>
              <a:t>Особиста гігієна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6666"/>
              </a:buClr>
              <a:buSzPts val="1000"/>
              <a:buFont typeface="Noto Sans Symbols"/>
              <a:buChar char="⚪"/>
            </a:pPr>
            <a:r>
              <a:rPr lang="uk-UA" smtClean="0">
                <a:latin typeface="Verdana" pitchFamily="34" charset="0"/>
                <a:cs typeface="Arial" charset="0"/>
                <a:sym typeface="Verdana" pitchFamily="34" charset="0"/>
              </a:rPr>
              <a:t>Дезінсекція одягу, білизни</a:t>
            </a:r>
            <a:endParaRPr lang="ru-RU" smtClean="0">
              <a:latin typeface="Verdana" pitchFamily="34" charset="0"/>
              <a:cs typeface="Arial" charset="0"/>
              <a:sym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Google Shape;347;p5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Вугрова залозниця 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77827" name="Google Shape;348;p53"/>
          <p:cNvSpPr txBox="1">
            <a:spLocks noGrp="1"/>
          </p:cNvSpPr>
          <p:nvPr>
            <p:ph type="body" idx="1"/>
          </p:nvPr>
        </p:nvSpPr>
        <p:spPr>
          <a:xfrm>
            <a:off x="103188" y="657225"/>
            <a:ext cx="2133600" cy="2943225"/>
          </a:xfrm>
        </p:spPr>
        <p:txBody>
          <a:bodyPr/>
          <a:lstStyle/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Тіло видовжене, вузьке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0,15-0,4мм, вкрите кути-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кулою. На передній 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частині 4 пари коротких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ніжок, які закінчуються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кігтиками. Ротовий 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апарат колючо-сисний.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Живуть у волосяних фолікулах або 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сальних залозах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pic>
        <p:nvPicPr>
          <p:cNvPr id="77828" name="Google Shape;349;p53" descr="91307064_large_1346938840_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885825"/>
            <a:ext cx="18049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Google Shape;354;p54" descr="r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8" y="733425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359;p5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Стадії розвитку демодекса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pic>
        <p:nvPicPr>
          <p:cNvPr id="81923" name="Google Shape;360;p55" descr="wge0s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657225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365;p5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Клініка демодекозу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83971" name="Google Shape;366;p5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r>
              <a:rPr lang="uk-UA" sz="1200" smtClean="0">
                <a:latin typeface="Arial" charset="0"/>
                <a:cs typeface="Arial" charset="0"/>
              </a:rPr>
              <a:t> На шкірі з’являються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r>
              <a:rPr lang="uk-UA" sz="1200" smtClean="0">
                <a:latin typeface="Arial" charset="0"/>
                <a:cs typeface="Arial" charset="0"/>
              </a:rPr>
              <a:t>вугрі, пухирці, плями,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r>
              <a:rPr lang="uk-UA" sz="1200" smtClean="0">
                <a:latin typeface="Arial" charset="0"/>
                <a:cs typeface="Arial" charset="0"/>
              </a:rPr>
              <a:t>випадає волосся,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r>
              <a:rPr lang="uk-UA" sz="1200" smtClean="0">
                <a:latin typeface="Arial" charset="0"/>
                <a:cs typeface="Arial" charset="0"/>
              </a:rPr>
              <a:t>лущиться шкіра.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r>
              <a:rPr lang="uk-UA" sz="1200" smtClean="0">
                <a:latin typeface="Arial" charset="0"/>
                <a:cs typeface="Arial" charset="0"/>
              </a:rPr>
              <a:t>Турбує свербіж і печія в 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r>
              <a:rPr lang="uk-UA" sz="1200" smtClean="0">
                <a:latin typeface="Arial" charset="0"/>
                <a:cs typeface="Arial" charset="0"/>
              </a:rPr>
              <a:t>уражених ділянках.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38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r>
              <a:rPr lang="uk-UA" sz="1200" smtClean="0">
                <a:latin typeface="Arial" charset="0"/>
                <a:cs typeface="Arial" charset="0"/>
              </a:rPr>
              <a:t>Загострення  хвороби влітку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83972" name="Google Shape;367;p56" descr="demodex-i-pruchi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188" y="809625"/>
            <a:ext cx="175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Google Shape;368;p56" descr="demodex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9188" y="1876425"/>
            <a:ext cx="17795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Google Shape;373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Лабораторна діагностика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86019" name="Google Shape;374;p57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</a:pPr>
            <a:r>
              <a:rPr lang="uk-UA" sz="1600" b="1" smtClean="0">
                <a:latin typeface="Arial" charset="0"/>
                <a:cs typeface="Arial" charset="0"/>
              </a:rPr>
              <a:t>Матеріал для дослідження</a:t>
            </a:r>
            <a:r>
              <a:rPr lang="uk-UA" sz="1600" smtClean="0">
                <a:latin typeface="Arial" charset="0"/>
                <a:cs typeface="Arial" charset="0"/>
              </a:rPr>
              <a:t>: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charset="0"/>
              <a:buNone/>
            </a:pPr>
            <a:r>
              <a:rPr lang="uk-UA" sz="1600" smtClean="0">
                <a:latin typeface="Arial" charset="0"/>
                <a:cs typeface="Arial" charset="0"/>
              </a:rPr>
              <a:t>  вміст волосяних фолікул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charset="0"/>
              <a:buNone/>
            </a:pPr>
            <a:r>
              <a:rPr lang="uk-UA" sz="1600" smtClean="0">
                <a:latin typeface="Arial" charset="0"/>
                <a:cs typeface="Arial" charset="0"/>
              </a:rPr>
              <a:t>  вміст сальних залоз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charset="0"/>
              <a:buNone/>
            </a:pPr>
            <a:r>
              <a:rPr lang="uk-UA" sz="1600" smtClean="0">
                <a:latin typeface="Arial" charset="0"/>
                <a:cs typeface="Arial" charset="0"/>
              </a:rPr>
              <a:t>  епільоване волосся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charset="0"/>
              <a:buNone/>
            </a:pPr>
            <a:r>
              <a:rPr lang="uk-UA" sz="1600" smtClean="0">
                <a:latin typeface="Arial" charset="0"/>
                <a:cs typeface="Arial" charset="0"/>
              </a:rPr>
              <a:t>   </a:t>
            </a:r>
            <a:r>
              <a:rPr lang="uk-UA" sz="1600" b="1" smtClean="0">
                <a:latin typeface="Arial" charset="0"/>
                <a:cs typeface="Arial" charset="0"/>
              </a:rPr>
              <a:t>Методи: 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charset="0"/>
              <a:buNone/>
            </a:pPr>
            <a:r>
              <a:rPr lang="uk-UA" sz="1600" smtClean="0">
                <a:latin typeface="Arial" charset="0"/>
                <a:cs typeface="Arial" charset="0"/>
              </a:rPr>
              <a:t>  нативний препарат  з 10% розчином 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charset="0"/>
              <a:buNone/>
            </a:pPr>
            <a:r>
              <a:rPr lang="uk-UA" sz="1600" smtClean="0">
                <a:latin typeface="Arial" charset="0"/>
                <a:cs typeface="Arial" charset="0"/>
              </a:rPr>
              <a:t>      лугу або 50% розчином гліцерину</a:t>
            </a:r>
            <a:endParaRPr lang="ru-RU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Google Shape;379;p58" descr="img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200025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Google Shape;384;p5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1800" smtClean="0">
                <a:latin typeface="Arial" charset="0"/>
                <a:cs typeface="Arial" charset="0"/>
              </a:rPr>
              <a:t>Стадії розвитку іксодового кліща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pic>
        <p:nvPicPr>
          <p:cNvPr id="90115" name="Google Shape;385;p59" descr="%D0%9E%D1%81%D1%82%D0%BE%D1%80%D0%BE%D0%B6%D0%BD%D0%BE-%D0%BA%D0%BB%D0%B5%D1%89%D0%B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8" y="962025"/>
            <a:ext cx="35052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225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План лекції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36867" name="Google Shape;226;p33"/>
          <p:cNvSpPr txBox="1">
            <a:spLocks noGrp="1"/>
          </p:cNvSpPr>
          <p:nvPr>
            <p:ph type="body" idx="1"/>
          </p:nvPr>
        </p:nvSpPr>
        <p:spPr>
          <a:xfrm>
            <a:off x="215900" y="581025"/>
            <a:ext cx="3889375" cy="3019425"/>
          </a:xfrm>
        </p:spPr>
        <p:txBody>
          <a:bodyPr/>
          <a:lstStyle/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charset="0"/>
              <a:buNone/>
            </a:pPr>
            <a:r>
              <a:rPr lang="uk-UA" sz="1600" smtClean="0">
                <a:latin typeface="Arial" charset="0"/>
                <a:cs typeface="Arial" charset="0"/>
              </a:rPr>
              <a:t>  </a:t>
            </a:r>
            <a:r>
              <a:rPr lang="uk-UA" sz="1100" smtClean="0">
                <a:latin typeface="Arial" charset="0"/>
                <a:cs typeface="Arial" charset="0"/>
              </a:rPr>
              <a:t>1. Загальна характеристика типу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      Членистоногих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  2. Класифікація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  3.  Особливості будови та розвитку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      скорпіонів та павуків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  4.  Медичне значення отруйних павуків та кліщів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  5. Загальна характеристика  Ряду кліщів,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      класифікація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  6.  Акариформні кліщі: комірні, червонотілкові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  7. Коростяний свербун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  8. Залозниця вугриста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ts val="1300"/>
              <a:buFont typeface="Arial" charset="0"/>
              <a:buNone/>
            </a:pPr>
            <a:endParaRPr lang="ru-RU" sz="13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Google Shape;390;p60" descr="img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60338"/>
            <a:ext cx="37814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Google Shape;395;p6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682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charset="0"/>
              <a:buNone/>
            </a:pPr>
            <a:endParaRPr lang="ru-RU" sz="1600" smtClean="0">
              <a:latin typeface="Arial" charset="0"/>
              <a:cs typeface="Arial" charset="0"/>
            </a:endParaRPr>
          </a:p>
        </p:txBody>
      </p:sp>
      <p:pic>
        <p:nvPicPr>
          <p:cNvPr id="94210" name="Google Shape;396;p61" descr="img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123825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Google Shape;401;p6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Собачий кліщ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pic>
        <p:nvPicPr>
          <p:cNvPr id="96259" name="Google Shape;402;p62" descr="i?id=470988178-22-72&amp;n=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175" y="581025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Google Shape;403;p62" descr="i?id=62211864-27-72&amp;n=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028825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Google Shape;408;p6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Пасовищний кліщ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98307" name="Google Shape;409;p6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sp>
        <p:nvSpPr>
          <p:cNvPr id="98308" name="Google Shape;410;p63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pic>
        <p:nvPicPr>
          <p:cNvPr id="98309" name="Google Shape;411;p63" descr="i?id=34884724-64-72&amp;n=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788" y="21050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Google Shape;412;p63" descr="i?id=154176887-13-72&amp;n=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6788" y="657225"/>
            <a:ext cx="1876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Google Shape;413;p63" descr="i?id=252930348-19-72&amp;n=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8" y="1266825"/>
            <a:ext cx="1838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Google Shape;418;p6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Селищний кліщ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100355" name="Google Shape;419;p64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pic>
        <p:nvPicPr>
          <p:cNvPr id="100356" name="Google Shape;420;p64" descr="i?id=103472887-11-72&amp;n=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581025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Google Shape;421;p64" descr="i?id=459342258-12-72&amp;n=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0588" y="2028825"/>
            <a:ext cx="2019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Google Shape;422;p64" descr="i?id=72140672-19-72&amp;n=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788" y="1343025"/>
            <a:ext cx="1733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Google Shape;427;p6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Комірні кліщі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102403" name="Google Shape;428;p65"/>
          <p:cNvSpPr txBox="1">
            <a:spLocks noGrp="1"/>
          </p:cNvSpPr>
          <p:nvPr>
            <p:ph type="body" idx="3"/>
          </p:nvPr>
        </p:nvSpPr>
        <p:spPr>
          <a:xfrm>
            <a:off x="2236788" y="2105025"/>
            <a:ext cx="1868487" cy="1112838"/>
          </a:xfrm>
        </p:spPr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pic>
        <p:nvPicPr>
          <p:cNvPr id="102404" name="Google Shape;429;p65" descr="i?id=60930436-46-72&amp;n=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2028825"/>
            <a:ext cx="2600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Google Shape;430;p65" descr="i?id=352507392-44-72&amp;n=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581025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Google Shape;431;p65" descr="i?id=321286332-52-72&amp;n=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1495425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Google Shape;436;p6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Червонотілкові клщі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pic>
        <p:nvPicPr>
          <p:cNvPr id="104451" name="Google Shape;437;p66" descr="i?id=245835022-05-72&amp;n=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1588" y="1343025"/>
            <a:ext cx="1219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Google Shape;438;p66" descr="i?id=370100168-63-72&amp;n=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8" y="1343025"/>
            <a:ext cx="1562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Google Shape;443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Гамазові кліщі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106499" name="Google Shape;444;p67"/>
          <p:cNvSpPr txBox="1">
            <a:spLocks noGrp="1"/>
          </p:cNvSpPr>
          <p:nvPr>
            <p:ph type="body" idx="1"/>
          </p:nvPr>
        </p:nvSpPr>
        <p:spPr>
          <a:xfrm>
            <a:off x="179388" y="809625"/>
            <a:ext cx="1868487" cy="1111250"/>
          </a:xfrm>
        </p:spPr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sp>
        <p:nvSpPr>
          <p:cNvPr id="106500" name="Google Shape;445;p67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sp>
        <p:nvSpPr>
          <p:cNvPr id="106501" name="Google Shape;446;p67"/>
          <p:cNvSpPr txBox="1">
            <a:spLocks noGrp="1"/>
          </p:cNvSpPr>
          <p:nvPr>
            <p:ph type="body" idx="4"/>
          </p:nvPr>
        </p:nvSpPr>
        <p:spPr>
          <a:xfrm>
            <a:off x="2236788" y="2105025"/>
            <a:ext cx="1868487" cy="1112838"/>
          </a:xfrm>
        </p:spPr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pic>
        <p:nvPicPr>
          <p:cNvPr id="106502" name="Google Shape;447;p67" descr="i?id=218023912-25-72&amp;n=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2028825"/>
            <a:ext cx="1647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Google Shape;448;p67" descr="i?id=336714948-69-72&amp;n=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6788" y="581025"/>
            <a:ext cx="1809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Google Shape;449;p67" descr="py1t9d_cont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8" y="657225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Google Shape;450;p67" descr="i?id=457315325-37-72&amp;n=2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0588" y="2028825"/>
            <a:ext cx="1857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Google Shape;455;p6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Діставання кліща, репелент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pic>
        <p:nvPicPr>
          <p:cNvPr id="108547" name="Google Shape;456;p68" descr="відкрутка для кліща"/>
          <p:cNvPicPr preferRelativeResize="0"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4013" y="839788"/>
            <a:ext cx="1590675" cy="1111250"/>
          </a:xfrm>
        </p:spPr>
      </p:pic>
      <p:pic>
        <p:nvPicPr>
          <p:cNvPr id="108548" name="Google Shape;457;p68" descr="доставання кліща"/>
          <p:cNvPicPr preferRelativeResize="0">
            <a:picLocks noChangeAspect="1" noChangeArrowheads="1"/>
          </p:cNvPicPr>
          <p:nvPr>
            <p:ph type="body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474913" y="839788"/>
            <a:ext cx="1390650" cy="1111250"/>
          </a:xfrm>
        </p:spPr>
      </p:pic>
      <p:pic>
        <p:nvPicPr>
          <p:cNvPr id="108549" name="Google Shape;458;p68" descr="репелент кліща"/>
          <p:cNvPicPr preferRelativeResize="0">
            <a:picLocks noChangeAspect="1" noChangeArrowheads="1"/>
          </p:cNvPicPr>
          <p:nvPr>
            <p:ph type="body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806450" y="2103438"/>
            <a:ext cx="687388" cy="1112837"/>
          </a:xfrm>
        </p:spPr>
      </p:pic>
      <p:pic>
        <p:nvPicPr>
          <p:cNvPr id="108550" name="Google Shape;459;p68" descr="i?id=189308209-49-72&amp;n=21"/>
          <p:cNvPicPr preferRelativeResize="0">
            <a:picLocks noChangeAspect="1" noChangeArrowheads="1"/>
          </p:cNvPicPr>
          <p:nvPr>
            <p:ph type="body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2351088" y="2103438"/>
            <a:ext cx="1639887" cy="111283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Google Shape;464;p69"/>
          <p:cNvSpPr txBox="1">
            <a:spLocks noGrp="1"/>
          </p:cNvSpPr>
          <p:nvPr>
            <p:ph type="body" idx="1"/>
          </p:nvPr>
        </p:nvSpPr>
        <p:spPr>
          <a:xfrm>
            <a:off x="179388" y="809625"/>
            <a:ext cx="1868487" cy="1111250"/>
          </a:xfrm>
        </p:spPr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sp>
        <p:nvSpPr>
          <p:cNvPr id="110595" name="Google Shape;465;p69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sp>
        <p:nvSpPr>
          <p:cNvPr id="110596" name="Google Shape;466;p69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sp>
        <p:nvSpPr>
          <p:cNvPr id="110597" name="Google Shape;467;p69"/>
          <p:cNvSpPr txBox="1">
            <a:spLocks noGrp="1"/>
          </p:cNvSpPr>
          <p:nvPr>
            <p:ph type="body" idx="4"/>
          </p:nvPr>
        </p:nvSpPr>
        <p:spPr/>
        <p:txBody>
          <a:bodyPr/>
          <a:lstStyle/>
          <a:p>
            <a:pPr marL="169863" indent="-936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 smtClean="0">
              <a:latin typeface="Arial" charset="0"/>
              <a:cs typeface="Arial" charset="0"/>
            </a:endParaRPr>
          </a:p>
        </p:txBody>
      </p:sp>
      <p:pic>
        <p:nvPicPr>
          <p:cNvPr id="110598" name="Google Shape;468;p69" descr="27037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3825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Google Shape;469;p69" descr="i?id=402769647-41-72&amp;n=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2028825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0" name="Google Shape;470;p69" descr="i?id=37274596-15-72&amp;n=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6788" y="4286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Google Shape;471;p69" descr="i?id=140222889-49-72&amp;n=2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7575" y="2028825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231;p34"/>
          <p:cNvSpPr txBox="1">
            <a:spLocks noGrp="1"/>
          </p:cNvSpPr>
          <p:nvPr>
            <p:ph type="body" idx="1"/>
          </p:nvPr>
        </p:nvSpPr>
        <p:spPr>
          <a:xfrm>
            <a:off x="215900" y="123825"/>
            <a:ext cx="3889375" cy="3352800"/>
          </a:xfrm>
        </p:spPr>
        <p:txBody>
          <a:bodyPr/>
          <a:lstStyle/>
          <a:p>
            <a:pPr marL="169863" indent="-169863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300"/>
            </a:pPr>
            <a:r>
              <a:rPr lang="uk-UA" sz="1300" smtClean="0">
                <a:latin typeface="Arial" charset="0"/>
                <a:cs typeface="Arial" charset="0"/>
              </a:rPr>
              <a:t>1) тіло складається із сегментів: голова, груди і черевце або головогруди і черевце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ts val="1300"/>
            </a:pPr>
            <a:r>
              <a:rPr lang="uk-UA" sz="1300" smtClean="0">
                <a:latin typeface="Arial" charset="0"/>
                <a:cs typeface="Arial" charset="0"/>
              </a:rPr>
              <a:t>2) тіло вкрите хітинизованою кутикулою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ts val="1300"/>
            </a:pPr>
            <a:r>
              <a:rPr lang="uk-UA" sz="1300" smtClean="0">
                <a:latin typeface="Arial" charset="0"/>
                <a:cs typeface="Arial" charset="0"/>
              </a:rPr>
              <a:t>3) м’язи поперечносмугасті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ts val="1300"/>
            </a:pPr>
            <a:r>
              <a:rPr lang="uk-UA" sz="1300" smtClean="0">
                <a:latin typeface="Arial" charset="0"/>
                <a:cs typeface="Arial" charset="0"/>
              </a:rPr>
              <a:t>4) кінцівки членисті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ts val="1300"/>
            </a:pPr>
            <a:r>
              <a:rPr lang="uk-UA" sz="1300" smtClean="0">
                <a:latin typeface="Arial" charset="0"/>
                <a:cs typeface="Arial" charset="0"/>
              </a:rPr>
              <a:t>5) кровоносна система незамкнута, серце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ts val="1300"/>
            </a:pPr>
            <a:r>
              <a:rPr lang="uk-UA" sz="1300" smtClean="0">
                <a:latin typeface="Arial" charset="0"/>
                <a:cs typeface="Arial" charset="0"/>
              </a:rPr>
              <a:t>6) травні залози і ротові апарати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ts val="1300"/>
            </a:pPr>
            <a:r>
              <a:rPr lang="uk-UA" sz="1300" smtClean="0">
                <a:latin typeface="Arial" charset="0"/>
                <a:cs typeface="Arial" charset="0"/>
              </a:rPr>
              <a:t>7) органи дихання: зябра або легеневі мішки і трахея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ts val="1300"/>
            </a:pPr>
            <a:r>
              <a:rPr lang="uk-UA" sz="1300" smtClean="0">
                <a:latin typeface="Arial" charset="0"/>
                <a:cs typeface="Arial" charset="0"/>
              </a:rPr>
              <a:t>8) є органи виділення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ts val="1300"/>
            </a:pPr>
            <a:r>
              <a:rPr lang="uk-UA" sz="1300" smtClean="0">
                <a:latin typeface="Arial" charset="0"/>
                <a:cs typeface="Arial" charset="0"/>
              </a:rPr>
              <a:t>9) нервова система складається із надглоткового ганглія, підглоткового ганглія і черевного ланцюжка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ts val="1300"/>
            </a:pPr>
            <a:r>
              <a:rPr lang="uk-UA" sz="1300" smtClean="0">
                <a:latin typeface="Arial" charset="0"/>
                <a:cs typeface="Arial" charset="0"/>
              </a:rPr>
              <a:t>10) очі складні (фасеткові) або прості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lnSpc>
                <a:spcPct val="90000"/>
              </a:lnSpc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ts val="1300"/>
            </a:pPr>
            <a:r>
              <a:rPr lang="uk-UA" sz="1300" smtClean="0">
                <a:latin typeface="Arial" charset="0"/>
                <a:cs typeface="Arial" charset="0"/>
              </a:rPr>
              <a:t>11) роздільностатеві, розвиток з метаморфозом</a:t>
            </a:r>
            <a:endParaRPr lang="ru-RU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Google Shape;476;p70" descr="edAa0gX4KiM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8" y="352425"/>
            <a:ext cx="279558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236;p35"/>
          <p:cNvSpPr txBox="1">
            <a:spLocks noGrp="1"/>
          </p:cNvSpPr>
          <p:nvPr>
            <p:ph type="body" idx="1"/>
          </p:nvPr>
        </p:nvSpPr>
        <p:spPr>
          <a:xfrm>
            <a:off x="179388" y="809625"/>
            <a:ext cx="3889375" cy="2376488"/>
          </a:xfrm>
        </p:spPr>
        <p:txBody>
          <a:bodyPr/>
          <a:lstStyle/>
          <a:p>
            <a:pPr marL="169863" indent="-682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 charset="0"/>
              <a:buNone/>
            </a:pPr>
            <a:endParaRPr lang="ru-RU" sz="1600" smtClean="0">
              <a:latin typeface="Arial" charset="0"/>
              <a:cs typeface="Arial" charset="0"/>
            </a:endParaRPr>
          </a:p>
        </p:txBody>
      </p:sp>
      <p:pic>
        <p:nvPicPr>
          <p:cNvPr id="40962" name="Google Shape;237;p35" descr="img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21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242;p36"/>
          <p:cNvSpPr>
            <a:spLocks noChangeArrowheads="1"/>
          </p:cNvSpPr>
          <p:nvPr/>
        </p:nvSpPr>
        <p:spPr bwMode="auto">
          <a:xfrm>
            <a:off x="153988" y="276225"/>
            <a:ext cx="3886200" cy="31242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 anchorCtr="1"/>
          <a:lstStyle/>
          <a:p>
            <a:pPr marL="114300" lvl="1" indent="-114300">
              <a:lnSpc>
                <a:spcPct val="75000"/>
              </a:lnSpc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uk-UA" sz="1800" b="1" i="1"/>
              <a:t>Клас </a:t>
            </a:r>
            <a:endParaRPr lang="ru-RU"/>
          </a:p>
          <a:p>
            <a:pPr marL="114300" lvl="1" indent="-114300">
              <a:lnSpc>
                <a:spcPct val="75000"/>
              </a:lnSpc>
              <a:spcBef>
                <a:spcPts val="175"/>
              </a:spcBef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uk-UA" sz="1800" b="1" i="1"/>
              <a:t>Павукоподібні</a:t>
            </a:r>
            <a:endParaRPr lang="ru-RU" sz="1800" b="1" i="1"/>
          </a:p>
          <a:p>
            <a:pPr marL="228600" lvl="2" indent="-114300">
              <a:lnSpc>
                <a:spcPct val="75000"/>
              </a:lnSpc>
              <a:spcBef>
                <a:spcPts val="175"/>
              </a:spcBef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uk-UA" sz="1800" b="1" i="1"/>
              <a:t>Ряд Павуки</a:t>
            </a:r>
            <a:endParaRPr lang="ru-RU"/>
          </a:p>
          <a:p>
            <a:pPr marL="228600" lvl="2" indent="-114300">
              <a:lnSpc>
                <a:spcPct val="75000"/>
              </a:lnSpc>
              <a:spcBef>
                <a:spcPts val="175"/>
              </a:spcBef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uk-UA" sz="1800" b="1" i="1"/>
              <a:t>Ряд Сольпуги</a:t>
            </a:r>
            <a:endParaRPr lang="ru-RU"/>
          </a:p>
          <a:p>
            <a:pPr marL="228600" lvl="2" indent="-114300">
              <a:lnSpc>
                <a:spcPct val="75000"/>
              </a:lnSpc>
              <a:spcBef>
                <a:spcPts val="175"/>
              </a:spcBef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/>
          </a:p>
          <a:p>
            <a:pPr marL="228600" lvl="2" indent="-114300">
              <a:lnSpc>
                <a:spcPct val="75000"/>
              </a:lnSpc>
              <a:spcBef>
                <a:spcPts val="175"/>
              </a:spcBef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uk-UA" sz="1800" b="1" i="1"/>
              <a:t>Ряд Скорпіони</a:t>
            </a:r>
            <a:endParaRPr lang="ru-RU" sz="1800" b="1" i="1"/>
          </a:p>
          <a:p>
            <a:pPr marL="228600" lvl="2" indent="-114300">
              <a:lnSpc>
                <a:spcPct val="75000"/>
              </a:lnSpc>
              <a:spcBef>
                <a:spcPts val="175"/>
              </a:spcBef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uk-UA" sz="1800" b="1" i="1"/>
              <a:t>Ряд Кліщі:</a:t>
            </a:r>
            <a:endParaRPr lang="ru-RU"/>
          </a:p>
          <a:p>
            <a:pPr marL="228600" lvl="2" indent="-114300">
              <a:lnSpc>
                <a:spcPct val="75000"/>
              </a:lnSpc>
              <a:spcBef>
                <a:spcPts val="175"/>
              </a:spcBef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uk-UA" sz="1800"/>
              <a:t>Акариформні</a:t>
            </a:r>
            <a:endParaRPr lang="ru-RU"/>
          </a:p>
          <a:p>
            <a:pPr marL="228600" lvl="2" indent="-114300">
              <a:lnSpc>
                <a:spcPct val="75000"/>
              </a:lnSpc>
              <a:spcBef>
                <a:spcPts val="175"/>
              </a:spcBef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uk-UA" sz="1800"/>
              <a:t>-Паразитоформні</a:t>
            </a:r>
            <a:endParaRPr lang="ru-RU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Google Shape;247;p37" descr="img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123825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252;p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2200" smtClean="0">
                <a:latin typeface="Arial" charset="0"/>
                <a:cs typeface="Arial" charset="0"/>
              </a:rPr>
              <a:t>Скорпіони</a:t>
            </a: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47107" name="Google Shape;253;p38"/>
          <p:cNvSpPr txBox="1">
            <a:spLocks noGrp="1"/>
          </p:cNvSpPr>
          <p:nvPr>
            <p:ph type="body" idx="1"/>
          </p:nvPr>
        </p:nvSpPr>
        <p:spPr>
          <a:xfrm>
            <a:off x="103188" y="839788"/>
            <a:ext cx="2057400" cy="2636837"/>
          </a:xfrm>
        </p:spPr>
        <p:txBody>
          <a:bodyPr/>
          <a:lstStyle/>
          <a:p>
            <a:pPr marL="169863" indent="-1698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r>
              <a:rPr lang="uk-UA" smtClean="0">
                <a:latin typeface="Arial" charset="0"/>
                <a:cs typeface="Arial" charset="0"/>
              </a:rPr>
              <a:t>  </a:t>
            </a:r>
            <a:r>
              <a:rPr lang="uk-UA" sz="1100" smtClean="0">
                <a:latin typeface="Arial" charset="0"/>
                <a:cs typeface="Arial" charset="0"/>
              </a:rPr>
              <a:t>Довжина тіла 1-17см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Тіло складається з голо-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вогрудей і черевця. Є 4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пари ходильних ніжок,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2 пари ротових кінцівок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(хеліцери і педипальпи).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На кінці черевця є дві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отруйні залози. Дихають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легеневими мішками.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Живородні. Полюють вночі</a:t>
            </a:r>
            <a:endParaRPr lang="ru-RU" sz="1600" smtClean="0">
              <a:latin typeface="Arial" charset="0"/>
              <a:cs typeface="Arial" charset="0"/>
            </a:endParaRPr>
          </a:p>
          <a:p>
            <a:pPr marL="169863" indent="-169863" eaLnBrk="1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uk-UA" sz="1100" smtClean="0">
                <a:latin typeface="Arial" charset="0"/>
                <a:cs typeface="Arial" charset="0"/>
              </a:rPr>
              <a:t>Укуси дуже болючі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sp>
        <p:nvSpPr>
          <p:cNvPr id="47108" name="Google Shape;254;p38"/>
          <p:cNvSpPr txBox="1">
            <a:spLocks noGrp="1"/>
          </p:cNvSpPr>
          <p:nvPr>
            <p:ph type="body" idx="2"/>
          </p:nvPr>
        </p:nvSpPr>
        <p:spPr>
          <a:xfrm>
            <a:off x="2236788" y="809625"/>
            <a:ext cx="1868487" cy="2376488"/>
          </a:xfrm>
        </p:spPr>
        <p:txBody>
          <a:bodyPr/>
          <a:lstStyle/>
          <a:p>
            <a:pPr marL="169863" indent="-80963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47109" name="Google Shape;255;p38" descr="i?id=215316371-67-72&amp;n=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788" y="809625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Google Shape;260;p39" descr="img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200025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435</Words>
  <PresentationFormat>Произвольный</PresentationFormat>
  <Paragraphs>129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Verdana</vt:lpstr>
      <vt:lpstr>Noto Sans Symbols</vt:lpstr>
      <vt:lpstr>1_Оформление по умолчанию</vt:lpstr>
      <vt:lpstr>Затмение</vt:lpstr>
      <vt:lpstr>Затмение</vt:lpstr>
      <vt:lpstr>Тип Членистоногі</vt:lpstr>
      <vt:lpstr>Слайд 2</vt:lpstr>
      <vt:lpstr>План лекції</vt:lpstr>
      <vt:lpstr>Слайд 4</vt:lpstr>
      <vt:lpstr>Слайд 5</vt:lpstr>
      <vt:lpstr>Слайд 6</vt:lpstr>
      <vt:lpstr>Слайд 7</vt:lpstr>
      <vt:lpstr>Скорпіони</vt:lpstr>
      <vt:lpstr>Слайд 9</vt:lpstr>
      <vt:lpstr>Павуки:  тарантул і каракурт</vt:lpstr>
      <vt:lpstr>Слайд 11</vt:lpstr>
      <vt:lpstr>Слайд 12</vt:lpstr>
      <vt:lpstr>Слайд 13</vt:lpstr>
      <vt:lpstr>Слайд 14</vt:lpstr>
      <vt:lpstr>Слайд 15</vt:lpstr>
      <vt:lpstr>Коростяний кліщ (Sarcoptes scabiei)</vt:lpstr>
      <vt:lpstr>Коростяний хід</vt:lpstr>
      <vt:lpstr>Життєвий цикл коростяного кліща  (яйце- личинка- німфа1- німфа2- імаго)</vt:lpstr>
      <vt:lpstr>Клініка корости(інкубаційний період  від 3-4 дні до 1-2 тижні, іноді до 45 днів)</vt:lpstr>
      <vt:lpstr>Лабораторна діагностика</vt:lpstr>
      <vt:lpstr>Лікування корости</vt:lpstr>
      <vt:lpstr>Профілактика корости</vt:lpstr>
      <vt:lpstr>Вугрова залозниця </vt:lpstr>
      <vt:lpstr>Слайд 24</vt:lpstr>
      <vt:lpstr>Стадії розвитку демодекса</vt:lpstr>
      <vt:lpstr>Клініка демодекозу</vt:lpstr>
      <vt:lpstr>Лабораторна діагностика</vt:lpstr>
      <vt:lpstr>Слайд 28</vt:lpstr>
      <vt:lpstr>Стадії розвитку іксодового кліща</vt:lpstr>
      <vt:lpstr>Слайд 30</vt:lpstr>
      <vt:lpstr>Слайд 31</vt:lpstr>
      <vt:lpstr>Собачий кліщ</vt:lpstr>
      <vt:lpstr>Пасовищний кліщ</vt:lpstr>
      <vt:lpstr>Селищний кліщ</vt:lpstr>
      <vt:lpstr>Комірні кліщі</vt:lpstr>
      <vt:lpstr>Червонотілкові клщі</vt:lpstr>
      <vt:lpstr>Гамазові кліщі</vt:lpstr>
      <vt:lpstr>Діставання кліща, репелент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Членистоногі</dc:title>
  <cp:lastModifiedBy>Elen</cp:lastModifiedBy>
  <cp:revision>1</cp:revision>
  <dcterms:modified xsi:type="dcterms:W3CDTF">2022-10-28T18:38:54Z</dcterms:modified>
</cp:coreProperties>
</file>